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4" r:id="rId8"/>
  </p:sldMasterIdLst>
  <p:notesMasterIdLst>
    <p:notesMasterId r:id="rId44"/>
  </p:notesMasterIdLst>
  <p:handoutMasterIdLst>
    <p:handoutMasterId r:id="rId45"/>
  </p:handoutMasterIdLst>
  <p:sldIdLst>
    <p:sldId id="1995" r:id="rId9"/>
    <p:sldId id="2076136500" r:id="rId10"/>
    <p:sldId id="2076136611" r:id="rId11"/>
    <p:sldId id="2076136912" r:id="rId12"/>
    <p:sldId id="2076136878" r:id="rId13"/>
    <p:sldId id="2076136919" r:id="rId14"/>
    <p:sldId id="289" r:id="rId15"/>
    <p:sldId id="2076136874" r:id="rId16"/>
    <p:sldId id="2076136915" r:id="rId17"/>
    <p:sldId id="2076136882" r:id="rId18"/>
    <p:sldId id="4503" r:id="rId19"/>
    <p:sldId id="2076136478" r:id="rId20"/>
    <p:sldId id="2076136881" r:id="rId21"/>
    <p:sldId id="2076136883" r:id="rId22"/>
    <p:sldId id="2076136869" r:id="rId23"/>
    <p:sldId id="4557" r:id="rId24"/>
    <p:sldId id="2076136909" r:id="rId25"/>
    <p:sldId id="2076136920" r:id="rId26"/>
    <p:sldId id="2076136876" r:id="rId27"/>
    <p:sldId id="4558" r:id="rId28"/>
    <p:sldId id="2076136877" r:id="rId29"/>
    <p:sldId id="2076136908" r:id="rId30"/>
    <p:sldId id="2076136911" r:id="rId31"/>
    <p:sldId id="2076136467" r:id="rId32"/>
    <p:sldId id="2076136922" r:id="rId33"/>
    <p:sldId id="8962" r:id="rId34"/>
    <p:sldId id="2076136864" r:id="rId35"/>
    <p:sldId id="2076136921" r:id="rId36"/>
    <p:sldId id="2076136545" r:id="rId37"/>
    <p:sldId id="2076136880" r:id="rId38"/>
    <p:sldId id="1532" r:id="rId39"/>
    <p:sldId id="1997" r:id="rId40"/>
    <p:sldId id="257" r:id="rId41"/>
    <p:sldId id="2076136923" r:id="rId42"/>
    <p:sldId id="2076136924"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995"/>
            <p14:sldId id="2076136500"/>
            <p14:sldId id="2076136611"/>
            <p14:sldId id="2076136912"/>
            <p14:sldId id="2076136878"/>
            <p14:sldId id="2076136919"/>
            <p14:sldId id="289"/>
            <p14:sldId id="2076136874"/>
            <p14:sldId id="2076136915"/>
            <p14:sldId id="2076136882"/>
            <p14:sldId id="4503"/>
            <p14:sldId id="2076136478"/>
            <p14:sldId id="2076136881"/>
            <p14:sldId id="2076136883"/>
            <p14:sldId id="2076136869"/>
            <p14:sldId id="4557"/>
            <p14:sldId id="2076136909"/>
            <p14:sldId id="2076136920"/>
            <p14:sldId id="2076136876"/>
            <p14:sldId id="4558"/>
            <p14:sldId id="2076136877"/>
            <p14:sldId id="2076136908"/>
            <p14:sldId id="2076136911"/>
            <p14:sldId id="2076136467"/>
            <p14:sldId id="2076136922"/>
            <p14:sldId id="8962"/>
            <p14:sldId id="2076136864"/>
            <p14:sldId id="2076136921"/>
            <p14:sldId id="2076136545"/>
            <p14:sldId id="2076136880"/>
            <p14:sldId id="1532"/>
            <p14:sldId id="1997"/>
            <p14:sldId id="257"/>
            <p14:sldId id="2076136923"/>
            <p14:sldId id="2076136924"/>
          </p14:sldIdLst>
        </p14:section>
        <p14:section name="Default Section" id="{B807C008-831B-49B5-A384-61E9836C0AE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7D3BB2-F415-4ECB-B435-C2E335FA2ADA}" v="3" dt="2020-02-09T11:47:25.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91006" autoAdjust="0"/>
  </p:normalViewPr>
  <p:slideViewPr>
    <p:cSldViewPr snapToGrid="0">
      <p:cViewPr varScale="1">
        <p:scale>
          <a:sx n="87" d="100"/>
          <a:sy n="87" d="100"/>
        </p:scale>
        <p:origin x="30" y="3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Kudrati" userId="2586f564-11dd-4fa7-8bfd-28e767215a2e" providerId="ADAL" clId="{3A7D3BB2-F415-4ECB-B435-C2E335FA2ADA}"/>
    <pc:docChg chg="custSel addSld delSld modSld modSection">
      <pc:chgData name="Abbas Kudrati" userId="2586f564-11dd-4fa7-8bfd-28e767215a2e" providerId="ADAL" clId="{3A7D3BB2-F415-4ECB-B435-C2E335FA2ADA}" dt="2020-02-09T11:47:16.447" v="244" actId="47"/>
      <pc:docMkLst>
        <pc:docMk/>
      </pc:docMkLst>
      <pc:sldChg chg="del">
        <pc:chgData name="Abbas Kudrati" userId="2586f564-11dd-4fa7-8bfd-28e767215a2e" providerId="ADAL" clId="{3A7D3BB2-F415-4ECB-B435-C2E335FA2ADA}" dt="2020-02-09T11:47:16.447" v="244" actId="47"/>
        <pc:sldMkLst>
          <pc:docMk/>
          <pc:sldMk cId="2639379867" sldId="1720"/>
        </pc:sldMkLst>
      </pc:sldChg>
      <pc:sldChg chg="modSp mod">
        <pc:chgData name="Abbas Kudrati" userId="2586f564-11dd-4fa7-8bfd-28e767215a2e" providerId="ADAL" clId="{3A7D3BB2-F415-4ECB-B435-C2E335FA2ADA}" dt="2020-02-08T22:43:13.061" v="243" actId="20577"/>
        <pc:sldMkLst>
          <pc:docMk/>
          <pc:sldMk cId="666734175" sldId="1995"/>
        </pc:sldMkLst>
        <pc:spChg chg="mod">
          <ac:chgData name="Abbas Kudrati" userId="2586f564-11dd-4fa7-8bfd-28e767215a2e" providerId="ADAL" clId="{3A7D3BB2-F415-4ECB-B435-C2E335FA2ADA}" dt="2020-02-08T22:43:13.061" v="243" actId="20577"/>
          <ac:spMkLst>
            <pc:docMk/>
            <pc:sldMk cId="666734175" sldId="1995"/>
            <ac:spMk id="5" creationId="{6F88C36C-D184-4AF5-92D2-A0DBD6B7A82C}"/>
          </ac:spMkLst>
        </pc:spChg>
      </pc:sldChg>
      <pc:sldChg chg="addSp modSp mod">
        <pc:chgData name="Abbas Kudrati" userId="2586f564-11dd-4fa7-8bfd-28e767215a2e" providerId="ADAL" clId="{3A7D3BB2-F415-4ECB-B435-C2E335FA2ADA}" dt="2020-02-08T22:37:30.574" v="241" actId="403"/>
        <pc:sldMkLst>
          <pc:docMk/>
          <pc:sldMk cId="815046751" sldId="2076136923"/>
        </pc:sldMkLst>
        <pc:spChg chg="add mod">
          <ac:chgData name="Abbas Kudrati" userId="2586f564-11dd-4fa7-8bfd-28e767215a2e" providerId="ADAL" clId="{3A7D3BB2-F415-4ECB-B435-C2E335FA2ADA}" dt="2020-02-08T22:37:16.161" v="237" actId="6549"/>
          <ac:spMkLst>
            <pc:docMk/>
            <pc:sldMk cId="815046751" sldId="2076136923"/>
            <ac:spMk id="2" creationId="{85B54A66-199D-4B86-B566-17F195950928}"/>
          </ac:spMkLst>
        </pc:spChg>
        <pc:spChg chg="add mod">
          <ac:chgData name="Abbas Kudrati" userId="2586f564-11dd-4fa7-8bfd-28e767215a2e" providerId="ADAL" clId="{3A7D3BB2-F415-4ECB-B435-C2E335FA2ADA}" dt="2020-02-08T22:37:30.574" v="241" actId="403"/>
          <ac:spMkLst>
            <pc:docMk/>
            <pc:sldMk cId="815046751" sldId="2076136923"/>
            <ac:spMk id="3" creationId="{A7A5D701-A2A4-41B5-9F25-C9BFD643A2D4}"/>
          </ac:spMkLst>
        </pc:spChg>
        <pc:picChg chg="add mod">
          <ac:chgData name="Abbas Kudrati" userId="2586f564-11dd-4fa7-8bfd-28e767215a2e" providerId="ADAL" clId="{3A7D3BB2-F415-4ECB-B435-C2E335FA2ADA}" dt="2020-02-08T22:37:19.329" v="238" actId="1076"/>
          <ac:picMkLst>
            <pc:docMk/>
            <pc:sldMk cId="815046751" sldId="2076136923"/>
            <ac:picMk id="1026" creationId="{EC1C56E4-7449-4FA8-A29F-7E57DEB3F9BA}"/>
          </ac:picMkLst>
        </pc:picChg>
        <pc:picChg chg="add mod">
          <ac:chgData name="Abbas Kudrati" userId="2586f564-11dd-4fa7-8bfd-28e767215a2e" providerId="ADAL" clId="{3A7D3BB2-F415-4ECB-B435-C2E335FA2ADA}" dt="2020-02-08T22:37:22.364" v="239" actId="1076"/>
          <ac:picMkLst>
            <pc:docMk/>
            <pc:sldMk cId="815046751" sldId="2076136923"/>
            <ac:picMk id="1028" creationId="{565BD4BC-F637-4F68-8FAB-48EEC9F8A6E4}"/>
          </ac:picMkLst>
        </pc:picChg>
      </pc:sldChg>
      <pc:sldChg chg="add">
        <pc:chgData name="Abbas Kudrati" userId="2586f564-11dd-4fa7-8bfd-28e767215a2e" providerId="ADAL" clId="{3A7D3BB2-F415-4ECB-B435-C2E335FA2ADA}" dt="2020-02-08T22:18:56.703" v="184"/>
        <pc:sldMkLst>
          <pc:docMk/>
          <pc:sldMk cId="869466139" sldId="20761369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2/9/2020 10:47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2/9/2020 10:37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086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28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956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11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160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58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349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62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3358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58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12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09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278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367" rtl="1" eaLnBrk="1" latinLnBrk="0" hangingPunct="1">
              <a:lnSpc>
                <a:spcPct val="90000"/>
              </a:lnSpc>
              <a:spcAft>
                <a:spcPts val="333"/>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1623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2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82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33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566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F45B2B8-17C6-4497-B27A-B04F64F53A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957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403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tif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tif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83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524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212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342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6318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20200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27362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537508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22103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73586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11977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9733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3437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326171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726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49729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21810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348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946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166630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849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035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5274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588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9591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190965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438865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5191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8465241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57045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31745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58951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5225519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047730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96515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256331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2918927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803572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1180351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71996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6616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2575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248980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859967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51843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91987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17990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1256323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080425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A260-1E10-4797-9A07-FA1CF21907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D94BD5-37D3-4C1A-BB8F-0E1C4EEF2B5B}"/>
              </a:ext>
            </a:extLst>
          </p:cNvPr>
          <p:cNvSpPr>
            <a:spLocks noGrp="1"/>
          </p:cNvSpPr>
          <p:nvPr>
            <p:ph type="dt" sz="half" idx="10"/>
          </p:nvPr>
        </p:nvSpPr>
        <p:spPr/>
        <p:txBody>
          <a:bodyPr/>
          <a:lstStyle/>
          <a:p>
            <a:fld id="{5892864E-C0CE-4AB9-8646-C24BE803F098}" type="datetimeFigureOut">
              <a:rPr lang="en-US" smtClean="0"/>
              <a:t>2/9/2020</a:t>
            </a:fld>
            <a:endParaRPr lang="en-US"/>
          </a:p>
        </p:txBody>
      </p:sp>
      <p:sp>
        <p:nvSpPr>
          <p:cNvPr id="4" name="Footer Placeholder 3">
            <a:extLst>
              <a:ext uri="{FF2B5EF4-FFF2-40B4-BE49-F238E27FC236}">
                <a16:creationId xmlns:a16="http://schemas.microsoft.com/office/drawing/2014/main" id="{66977916-1540-4552-8967-9B34EF38B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398A67-0373-4833-B078-7B8C457D1EFD}"/>
              </a:ext>
            </a:extLst>
          </p:cNvPr>
          <p:cNvSpPr>
            <a:spLocks noGrp="1"/>
          </p:cNvSpPr>
          <p:nvPr>
            <p:ph type="sldNum" sz="quarter" idx="12"/>
          </p:nvPr>
        </p:nvSpPr>
        <p:spPr/>
        <p:txBody>
          <a:bodyPr/>
          <a:lstStyle/>
          <a:p>
            <a:fld id="{23E12748-503C-4DD7-BE12-8F0CAE54D26B}" type="slidenum">
              <a:rPr lang="en-US" smtClean="0"/>
              <a:t>‹#›</a:t>
            </a:fld>
            <a:endParaRPr lang="en-US"/>
          </a:p>
        </p:txBody>
      </p:sp>
    </p:spTree>
    <p:extLst>
      <p:ext uri="{BB962C8B-B14F-4D97-AF65-F5344CB8AC3E}">
        <p14:creationId xmlns:p14="http://schemas.microsoft.com/office/powerpoint/2010/main" val="1047089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9719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9009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4998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415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779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442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4.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image" Target="../media/image21.png"/><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7496351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 id="2147484942" r:id="rId34"/>
    <p:sldLayoutId id="214748494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048353435"/>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bba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xml"/><Relationship Id="rId1" Type="http://schemas.openxmlformats.org/officeDocument/2006/relationships/slideLayout" Target="../slideLayouts/slideLayout99.xml"/><Relationship Id="rId5" Type="http://schemas.openxmlformats.org/officeDocument/2006/relationships/hyperlink" Target="http://www.magnoliaguitar.com/2012/06/09/new-beginners-group-lesson/" TargetMode="External"/><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hyperlink" Target="http://www.magnoliaguitar.com/2012/06/09/new-beginners-group-lesson/" TargetMode="External"/><Relationship Id="rId2" Type="http://schemas.openxmlformats.org/officeDocument/2006/relationships/notesSlide" Target="../notesSlides/notesSlide10.xml"/><Relationship Id="rId1" Type="http://schemas.openxmlformats.org/officeDocument/2006/relationships/slideLayout" Target="../slideLayouts/slideLayout100.xml"/><Relationship Id="rId6" Type="http://schemas.openxmlformats.org/officeDocument/2006/relationships/image" Target="../media/image78.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00.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86.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25.xml"/><Relationship Id="rId6" Type="http://schemas.openxmlformats.org/officeDocument/2006/relationships/image" Target="../media/image87.emf"/><Relationship Id="rId5" Type="http://schemas.openxmlformats.org/officeDocument/2006/relationships/image" Target="../media/image44.sv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99.xml"/><Relationship Id="rId5" Type="http://schemas.openxmlformats.org/officeDocument/2006/relationships/hyperlink" Target="http://www.magnoliaguitar.com/2012/06/09/new-beginners-group-lesson/" TargetMode="Externa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99.xml"/><Relationship Id="rId6" Type="http://schemas.openxmlformats.org/officeDocument/2006/relationships/hyperlink" Target="http://www.magnoliaguitar.com/2012/06/09/new-beginners-group-lesson/" TargetMode="External"/><Relationship Id="rId5" Type="http://schemas.openxmlformats.org/officeDocument/2006/relationships/image" Target="../media/image78.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91.png"/><Relationship Id="rId2" Type="http://schemas.openxmlformats.org/officeDocument/2006/relationships/image" Target="../media/image57.png"/><Relationship Id="rId1" Type="http://schemas.openxmlformats.org/officeDocument/2006/relationships/slideLayout" Target="../slideLayouts/slideLayout120.xml"/><Relationship Id="rId6" Type="http://schemas.openxmlformats.org/officeDocument/2006/relationships/image" Target="../media/image70.png"/><Relationship Id="rId5" Type="http://schemas.openxmlformats.org/officeDocument/2006/relationships/image" Target="../media/image68.sv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svg"/><Relationship Id="rId12" Type="http://schemas.openxmlformats.org/officeDocument/2006/relationships/image" Target="../media/image68.svg"/><Relationship Id="rId2" Type="http://schemas.openxmlformats.org/officeDocument/2006/relationships/notesSlide" Target="../notesSlides/notesSlide16.xml"/><Relationship Id="rId1" Type="http://schemas.openxmlformats.org/officeDocument/2006/relationships/slideLayout" Target="../slideLayouts/slideLayout125.xml"/><Relationship Id="rId6" Type="http://schemas.openxmlformats.org/officeDocument/2006/relationships/image" Target="../media/image95.png"/><Relationship Id="rId11" Type="http://schemas.openxmlformats.org/officeDocument/2006/relationships/image" Target="../media/image67.png"/><Relationship Id="rId5" Type="http://schemas.openxmlformats.org/officeDocument/2006/relationships/image" Target="../media/image94.svg"/><Relationship Id="rId10" Type="http://schemas.openxmlformats.org/officeDocument/2006/relationships/image" Target="../media/image99.jpg"/><Relationship Id="rId4" Type="http://schemas.openxmlformats.org/officeDocument/2006/relationships/image" Target="../media/image93.png"/><Relationship Id="rId9" Type="http://schemas.openxmlformats.org/officeDocument/2006/relationships/image" Target="../media/image98.svg"/></Relationships>
</file>

<file path=ppt/slides/_rels/slide21.xml.rels><?xml version="1.0" encoding="UTF-8" standalone="yes"?>
<Relationships xmlns="http://schemas.openxmlformats.org/package/2006/relationships"><Relationship Id="rId8" Type="http://schemas.openxmlformats.org/officeDocument/2006/relationships/hyperlink" Target="http://www.magnoliaguitar.com/2012/06/09/new-beginners-group-lesson/" TargetMode="External"/><Relationship Id="rId3" Type="http://schemas.openxmlformats.org/officeDocument/2006/relationships/image" Target="../media/image97.png"/><Relationship Id="rId7" Type="http://schemas.openxmlformats.org/officeDocument/2006/relationships/image" Target="../media/image78.png"/><Relationship Id="rId2" Type="http://schemas.openxmlformats.org/officeDocument/2006/relationships/image" Target="../media/image100.png"/><Relationship Id="rId1" Type="http://schemas.openxmlformats.org/officeDocument/2006/relationships/slideLayout" Target="../slideLayouts/slideLayout125.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0.xml"/><Relationship Id="rId6" Type="http://schemas.openxmlformats.org/officeDocument/2006/relationships/image" Target="../media/image56.png"/><Relationship Id="rId11" Type="http://schemas.openxmlformats.org/officeDocument/2006/relationships/image" Target="../media/image64.sv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hyperlink" Target="http://www.magnoliaguitar.com/2012/06/09/new-beginners-group-lesson/" TargetMode="External"/><Relationship Id="rId2" Type="http://schemas.openxmlformats.org/officeDocument/2006/relationships/notesSlide" Target="../notesSlides/notesSlide19.xml"/><Relationship Id="rId1" Type="http://schemas.openxmlformats.org/officeDocument/2006/relationships/slideLayout" Target="../slideLayouts/slideLayout103.xml"/><Relationship Id="rId6" Type="http://schemas.openxmlformats.org/officeDocument/2006/relationships/image" Target="../media/image104.png"/><Relationship Id="rId11" Type="http://schemas.openxmlformats.org/officeDocument/2006/relationships/image" Target="../media/image78.png"/><Relationship Id="rId5" Type="http://schemas.openxmlformats.org/officeDocument/2006/relationships/image" Target="../media/image103.png"/><Relationship Id="rId10" Type="http://schemas.openxmlformats.org/officeDocument/2006/relationships/image" Target="../media/image74.emf"/><Relationship Id="rId4" Type="http://schemas.openxmlformats.org/officeDocument/2006/relationships/image" Target="../media/image102.png"/><Relationship Id="rId9" Type="http://schemas.openxmlformats.org/officeDocument/2006/relationships/image" Target="../media/image107.sv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00.xml"/><Relationship Id="rId6" Type="http://schemas.openxmlformats.org/officeDocument/2006/relationships/hyperlink" Target="http://www.magnoliaguitar.com/2012/06/09/new-beginners-group-lesson/" TargetMode="External"/><Relationship Id="rId5" Type="http://schemas.openxmlformats.org/officeDocument/2006/relationships/image" Target="../media/image78.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2.emf"/><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03.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110.emf"/></Relationships>
</file>

<file path=ppt/slides/_rels/slide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128.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eg"/></Relationships>
</file>

<file path=ppt/slides/_rels/slide3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19.xml"/></Relationships>
</file>

<file path=ppt/slides/_rels/slide31.xml.rels><?xml version="1.0" encoding="UTF-8" standalone="yes"?>
<Relationships xmlns="http://schemas.openxmlformats.org/package/2006/relationships"><Relationship Id="rId3" Type="http://schemas.openxmlformats.org/officeDocument/2006/relationships/hyperlink" Target="https://techcommunity.microsoft.com/t5/Azure-Security-Center/bd-p/AzureSecurityCenter" TargetMode="External"/><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1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notesSlide" Target="../notesSlides/notesSlide3.xml"/><Relationship Id="rId16" Type="http://schemas.openxmlformats.org/officeDocument/2006/relationships/image" Target="../media/image52.png"/><Relationship Id="rId1" Type="http://schemas.openxmlformats.org/officeDocument/2006/relationships/slideLayout" Target="../slideLayouts/slideLayout125.xml"/><Relationship Id="rId6" Type="http://schemas.openxmlformats.org/officeDocument/2006/relationships/image" Target="../media/image42.emf"/><Relationship Id="rId11" Type="http://schemas.openxmlformats.org/officeDocument/2006/relationships/image" Target="../media/image47.svg"/><Relationship Id="rId5" Type="http://schemas.openxmlformats.org/officeDocument/2006/relationships/image" Target="../media/image41.emf"/><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svg"/><Relationship Id="rId9" Type="http://schemas.openxmlformats.org/officeDocument/2006/relationships/image" Target="../media/image45.emf"/><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20.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39.xml"/><Relationship Id="rId6" Type="http://schemas.openxmlformats.org/officeDocument/2006/relationships/image" Target="../media/image69.emf"/><Relationship Id="rId5" Type="http://schemas.openxmlformats.org/officeDocument/2006/relationships/image" Target="../media/image68.sv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1.emf"/><Relationship Id="rId7" Type="http://schemas.openxmlformats.org/officeDocument/2006/relationships/image" Target="../media/image75.png"/><Relationship Id="rId12" Type="http://schemas.openxmlformats.org/officeDocument/2006/relationships/image" Target="../media/image40.svg"/><Relationship Id="rId2" Type="http://schemas.openxmlformats.org/officeDocument/2006/relationships/notesSlide" Target="../notesSlides/notesSlide6.xml"/><Relationship Id="rId1" Type="http://schemas.openxmlformats.org/officeDocument/2006/relationships/slideLayout" Target="../slideLayouts/slideLayout126.xml"/><Relationship Id="rId6" Type="http://schemas.openxmlformats.org/officeDocument/2006/relationships/image" Target="../media/image74.emf"/><Relationship Id="rId11" Type="http://schemas.openxmlformats.org/officeDocument/2006/relationships/image" Target="../media/image39.png"/><Relationship Id="rId5" Type="http://schemas.openxmlformats.org/officeDocument/2006/relationships/image" Target="../media/image73.emf"/><Relationship Id="rId10" Type="http://schemas.openxmlformats.org/officeDocument/2006/relationships/image" Target="../media/image44.svg"/><Relationship Id="rId4" Type="http://schemas.openxmlformats.org/officeDocument/2006/relationships/image" Target="../media/image72.emf"/><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317785"/>
            <a:ext cx="5510213" cy="2215991"/>
          </a:xfrm>
        </p:spPr>
        <p:txBody>
          <a:bodyPr/>
          <a:lstStyle/>
          <a:p>
            <a:r>
              <a:rPr lang="en-US" dirty="0"/>
              <a:t>Protect your cloud workload from </a:t>
            </a:r>
            <a:br>
              <a:rPr lang="en-US" dirty="0"/>
            </a:br>
            <a:r>
              <a:rPr lang="en-US" dirty="0"/>
              <a:t>threats using Azure Security Center </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354217"/>
          </a:xfrm>
        </p:spPr>
        <p:txBody>
          <a:bodyPr/>
          <a:lstStyle/>
          <a:p>
            <a:r>
              <a:rPr lang="en-US" b="1" dirty="0"/>
              <a:t>Abbas Kudrati</a:t>
            </a:r>
          </a:p>
          <a:p>
            <a:r>
              <a:rPr lang="en-US" b="1" dirty="0"/>
              <a:t>Chief Cybersecurity Advisor </a:t>
            </a:r>
          </a:p>
          <a:p>
            <a:r>
              <a:rPr lang="en-US" dirty="0"/>
              <a:t>Microsoft Asia</a:t>
            </a:r>
          </a:p>
          <a:p>
            <a:r>
              <a:rPr lang="en-US" dirty="0">
                <a:hlinkClick r:id="rId2"/>
              </a:rPr>
              <a:t>https://aka.ms/abbas</a:t>
            </a:r>
            <a:r>
              <a:rPr lang="en-US" dirty="0"/>
              <a:t> </a:t>
            </a:r>
          </a:p>
        </p:txBody>
      </p:sp>
      <p:sp>
        <p:nvSpPr>
          <p:cNvPr id="2" name="Text Placeholder 1">
            <a:extLst>
              <a:ext uri="{FF2B5EF4-FFF2-40B4-BE49-F238E27FC236}">
                <a16:creationId xmlns:a16="http://schemas.microsoft.com/office/drawing/2014/main" id="{2EC16424-503B-4DA9-B756-A1747BC0A5FC}"/>
              </a:ext>
            </a:extLst>
          </p:cNvPr>
          <p:cNvSpPr>
            <a:spLocks noGrp="1"/>
          </p:cNvSpPr>
          <p:nvPr>
            <p:ph type="body" sz="quarter" idx="14"/>
          </p:nvPr>
        </p:nvSpPr>
        <p:spPr/>
        <p:txBody>
          <a:bodyPr/>
          <a:lstStyle/>
          <a:p>
            <a:r>
              <a:rPr lang="en-US" dirty="0"/>
              <a:t>BRK3188</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0E8B-3CCA-4C44-A617-05B050411D2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C5A95AD-2BC7-4C35-9CDE-E4411EBA1DB6}"/>
              </a:ext>
            </a:extLst>
          </p:cNvPr>
          <p:cNvPicPr>
            <a:picLocks noChangeAspect="1"/>
          </p:cNvPicPr>
          <p:nvPr/>
        </p:nvPicPr>
        <p:blipFill>
          <a:blip r:embed="rId3"/>
          <a:stretch>
            <a:fillRect/>
          </a:stretch>
        </p:blipFill>
        <p:spPr>
          <a:xfrm>
            <a:off x="167736" y="0"/>
            <a:ext cx="11882986" cy="6858000"/>
          </a:xfrm>
          <a:prstGeom prst="rect">
            <a:avLst/>
          </a:prstGeom>
        </p:spPr>
      </p:pic>
      <p:sp>
        <p:nvSpPr>
          <p:cNvPr id="4" name="Rectangle 3">
            <a:extLst>
              <a:ext uri="{FF2B5EF4-FFF2-40B4-BE49-F238E27FC236}">
                <a16:creationId xmlns:a16="http://schemas.microsoft.com/office/drawing/2014/main" id="{B6ED3D87-CEDD-48D3-BE6F-B471B8A6848B}"/>
              </a:ext>
            </a:extLst>
          </p:cNvPr>
          <p:cNvSpPr/>
          <p:nvPr/>
        </p:nvSpPr>
        <p:spPr bwMode="auto">
          <a:xfrm>
            <a:off x="-31136" y="6400800"/>
            <a:ext cx="12223136"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Get secure fast, just turn it ON</a:t>
            </a:r>
          </a:p>
        </p:txBody>
      </p:sp>
      <p:sp>
        <p:nvSpPr>
          <p:cNvPr id="5" name="Rectangle 4">
            <a:extLst>
              <a:ext uri="{FF2B5EF4-FFF2-40B4-BE49-F238E27FC236}">
                <a16:creationId xmlns:a16="http://schemas.microsoft.com/office/drawing/2014/main" id="{BACFB581-6A71-486A-8E12-DEBE12F27F14}"/>
              </a:ext>
            </a:extLst>
          </p:cNvPr>
          <p:cNvSpPr/>
          <p:nvPr/>
        </p:nvSpPr>
        <p:spPr bwMode="auto">
          <a:xfrm>
            <a:off x="2072081" y="4697835"/>
            <a:ext cx="9848675" cy="10361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01EB08E-AFA2-4C69-95AB-62EE53377CC7}"/>
              </a:ext>
            </a:extLst>
          </p:cNvPr>
          <p:cNvGrpSpPr/>
          <p:nvPr/>
        </p:nvGrpSpPr>
        <p:grpSpPr>
          <a:xfrm>
            <a:off x="218070" y="4634918"/>
            <a:ext cx="1476506" cy="1128319"/>
            <a:chOff x="218070" y="4634918"/>
            <a:chExt cx="1476506" cy="1128319"/>
          </a:xfrm>
        </p:grpSpPr>
        <p:sp>
          <p:nvSpPr>
            <p:cNvPr id="7" name="Rectangle 6">
              <a:extLst>
                <a:ext uri="{FF2B5EF4-FFF2-40B4-BE49-F238E27FC236}">
                  <a16:creationId xmlns:a16="http://schemas.microsoft.com/office/drawing/2014/main" id="{3A2578C9-831E-4C65-8655-AFF590E45F01}"/>
                </a:ext>
              </a:extLst>
            </p:cNvPr>
            <p:cNvSpPr/>
            <p:nvPr/>
          </p:nvSpPr>
          <p:spPr bwMode="auto">
            <a:xfrm>
              <a:off x="218070" y="4634918"/>
              <a:ext cx="1359060" cy="10654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D83B01"/>
                  </a:solidFill>
                  <a:effectLst/>
                  <a:uLnTx/>
                  <a:uFillTx/>
                  <a:latin typeface="Segoe UI"/>
                  <a:ea typeface="Segoe UI" pitchFamily="34" charset="0"/>
                  <a:cs typeface="Segoe UI" pitchFamily="34" charset="0"/>
                </a:rPr>
                <a:t>Ignite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D83B01"/>
                  </a:solidFill>
                  <a:effectLst/>
                  <a:uLnTx/>
                  <a:uFillTx/>
                  <a:latin typeface="Segoe UI"/>
                  <a:ea typeface="Segoe UI" pitchFamily="34" charset="0"/>
                  <a:cs typeface="Segoe UI" pitchFamily="34" charset="0"/>
                </a:rPr>
                <a:t>2019</a:t>
              </a:r>
            </a:p>
          </p:txBody>
        </p:sp>
        <p:sp>
          <p:nvSpPr>
            <p:cNvPr id="10" name="Left Brace 9">
              <a:extLst>
                <a:ext uri="{FF2B5EF4-FFF2-40B4-BE49-F238E27FC236}">
                  <a16:creationId xmlns:a16="http://schemas.microsoft.com/office/drawing/2014/main" id="{213E411B-43F9-4EB2-A7EC-040787D8C2FE}"/>
                </a:ext>
              </a:extLst>
            </p:cNvPr>
            <p:cNvSpPr/>
            <p:nvPr/>
          </p:nvSpPr>
          <p:spPr>
            <a:xfrm>
              <a:off x="1459684" y="4697835"/>
              <a:ext cx="234892" cy="1065402"/>
            </a:xfrm>
            <a:prstGeom prst="leftBrac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733CCEF8-D740-4DAB-B591-2D01DB889563}"/>
              </a:ext>
            </a:extLst>
          </p:cNvPr>
          <p:cNvSpPr/>
          <p:nvPr/>
        </p:nvSpPr>
        <p:spPr bwMode="auto">
          <a:xfrm>
            <a:off x="218070" y="3632433"/>
            <a:ext cx="1359060" cy="10654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D83B01"/>
                </a:solidFill>
                <a:effectLst/>
                <a:uLnTx/>
                <a:uFillTx/>
                <a:latin typeface="Segoe UI"/>
                <a:ea typeface="Segoe UI" pitchFamily="34" charset="0"/>
                <a:cs typeface="Segoe UI" pitchFamily="34" charset="0"/>
              </a:rPr>
              <a:t>Ignite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D83B01"/>
                </a:solidFill>
                <a:effectLst/>
                <a:uLnTx/>
                <a:uFillTx/>
                <a:latin typeface="Segoe UI"/>
                <a:ea typeface="Segoe UI" pitchFamily="34" charset="0"/>
                <a:cs typeface="Segoe UI" pitchFamily="34" charset="0"/>
              </a:rPr>
              <a:t>2018</a:t>
            </a:r>
          </a:p>
        </p:txBody>
      </p:sp>
    </p:spTree>
    <p:extLst>
      <p:ext uri="{BB962C8B-B14F-4D97-AF65-F5344CB8AC3E}">
        <p14:creationId xmlns:p14="http://schemas.microsoft.com/office/powerpoint/2010/main" val="1601642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1500" fill="hold"/>
                                        <p:tgtEl>
                                          <p:spTgt spid="11"/>
                                        </p:tgtEl>
                                        <p:attrNameLst>
                                          <p:attrName>ppt_w</p:attrName>
                                        </p:attrNameLst>
                                      </p:cBhvr>
                                      <p:tavLst>
                                        <p:tav tm="0">
                                          <p:val>
                                            <p:fltVal val="0"/>
                                          </p:val>
                                        </p:tav>
                                        <p:tav tm="100000">
                                          <p:val>
                                            <p:strVal val="#ppt_w"/>
                                          </p:val>
                                        </p:tav>
                                      </p:tavLst>
                                    </p:anim>
                                    <p:anim calcmode="lin" valueType="num">
                                      <p:cBhvr>
                                        <p:cTn id="11" dur="1500" fill="hold"/>
                                        <p:tgtEl>
                                          <p:spTgt spid="11"/>
                                        </p:tgtEl>
                                        <p:attrNameLst>
                                          <p:attrName>ppt_h</p:attrName>
                                        </p:attrNameLst>
                                      </p:cBhvr>
                                      <p:tavLst>
                                        <p:tav tm="0">
                                          <p:val>
                                            <p:fltVal val="0"/>
                                          </p:val>
                                        </p:tav>
                                        <p:tav tm="100000">
                                          <p:val>
                                            <p:strVal val="#ppt_h"/>
                                          </p:val>
                                        </p:tav>
                                      </p:tavLst>
                                    </p:anim>
                                    <p:anim calcmode="lin" valueType="num">
                                      <p:cBhvr>
                                        <p:cTn id="12" dur="1500" fill="hold"/>
                                        <p:tgtEl>
                                          <p:spTgt spid="11"/>
                                        </p:tgtEl>
                                        <p:attrNameLst>
                                          <p:attrName>style.rotation</p:attrName>
                                        </p:attrNameLst>
                                      </p:cBhvr>
                                      <p:tavLst>
                                        <p:tav tm="0">
                                          <p:val>
                                            <p:fltVal val="90"/>
                                          </p:val>
                                        </p:tav>
                                        <p:tav tm="100000">
                                          <p:val>
                                            <p:fltVal val="0"/>
                                          </p:val>
                                        </p:tav>
                                      </p:tavLst>
                                    </p:anim>
                                    <p:animEffect transition="in" filter="fade">
                                      <p:cBhvr>
                                        <p:cTn id="13"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455995" y="620428"/>
            <a:ext cx="11306469" cy="397545"/>
          </a:xfrm>
        </p:spPr>
        <p:txBody>
          <a:bodyPr/>
          <a:lstStyle/>
          <a:p>
            <a:r>
              <a:rPr lang="en-US" dirty="0"/>
              <a:t>Protect Linux and Windows VMs from threats</a:t>
            </a:r>
          </a:p>
        </p:txBody>
      </p:sp>
      <p:sp>
        <p:nvSpPr>
          <p:cNvPr id="30" name="Text Placeholder 1">
            <a:extLst>
              <a:ext uri="{FF2B5EF4-FFF2-40B4-BE49-F238E27FC236}">
                <a16:creationId xmlns:a16="http://schemas.microsoft.com/office/drawing/2014/main" id="{717A2CE0-A1BD-4F14-9CA0-E9D8F60F64E3}"/>
              </a:ext>
            </a:extLst>
          </p:cNvPr>
          <p:cNvSpPr txBox="1">
            <a:spLocks/>
          </p:cNvSpPr>
          <p:nvPr/>
        </p:nvSpPr>
        <p:spPr>
          <a:xfrm>
            <a:off x="476590" y="1445394"/>
            <a:ext cx="3984809" cy="5286279"/>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353"/>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Reduce open network ports:</a:t>
            </a:r>
          </a:p>
          <a:p>
            <a:pPr marL="342900" marR="0" lvl="0" indent="-342900" algn="l" defTabSz="932742" rtl="0" eaLnBrk="1" fontAlgn="auto" latinLnBrk="0" hangingPunct="1">
              <a:lnSpc>
                <a:spcPct val="90000"/>
              </a:lnSpc>
              <a:spcBef>
                <a:spcPts val="2353"/>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Use Just-in-Time to avoid exposure of management ports</a:t>
            </a:r>
          </a:p>
          <a:p>
            <a:pPr marL="342900" marR="0" lvl="0" indent="-342900" algn="l" defTabSz="932742" rtl="0" eaLnBrk="1" fontAlgn="auto" latinLnBrk="0" hangingPunct="1">
              <a:lnSpc>
                <a:spcPct val="90000"/>
              </a:lnSpc>
              <a:spcBef>
                <a:spcPts val="2353"/>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Limit open ports with adaptive network hardening</a:t>
            </a:r>
          </a:p>
          <a:p>
            <a:pPr marL="0" marR="0" lvl="0" indent="0" algn="l" defTabSz="932742" rtl="0" eaLnBrk="1" fontAlgn="auto" latinLnBrk="0" hangingPunct="1">
              <a:lnSpc>
                <a:spcPct val="90000"/>
              </a:lnSpc>
              <a:spcBef>
                <a:spcPts val="2353"/>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Protect against malware:</a:t>
            </a:r>
          </a:p>
          <a:p>
            <a:pPr marL="342900" marR="0" lvl="0" indent="-342900" algn="l" defTabSz="932742" rtl="0" eaLnBrk="1" fontAlgn="auto" latinLnBrk="0" hangingPunct="1">
              <a:lnSpc>
                <a:spcPct val="90000"/>
              </a:lnSpc>
              <a:spcBef>
                <a:spcPts val="2353"/>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Block malware with adaptive application controls</a:t>
            </a:r>
          </a:p>
          <a:p>
            <a:pPr marL="342900" marR="0" lvl="0" indent="-342900" algn="l" defTabSz="932742" rtl="0" eaLnBrk="1" fontAlgn="auto" latinLnBrk="0" hangingPunct="1">
              <a:lnSpc>
                <a:spcPct val="90000"/>
              </a:lnSpc>
              <a:spcBef>
                <a:spcPts val="2353"/>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Built-in Microsoft Defender </a:t>
            </a:r>
            <a:br>
              <a:rPr kumimoji="0" lang="en-US" sz="1961" b="0" i="0" u="none" strike="noStrike" kern="1200" cap="none" spc="0" normalizeH="0" baseline="0" noProof="0" dirty="0">
                <a:ln>
                  <a:noFill/>
                </a:ln>
                <a:solidFill>
                  <a:srgbClr val="3C3C41"/>
                </a:solidFill>
                <a:effectLst/>
                <a:uLnTx/>
                <a:uFillTx/>
                <a:latin typeface="Segoe UI"/>
                <a:ea typeface="+mn-ea"/>
                <a:cs typeface="+mn-cs"/>
              </a:rPr>
            </a:br>
            <a:r>
              <a:rPr kumimoji="0" lang="en-US" sz="1961" b="0" i="0" u="none" strike="noStrike" kern="1200" cap="none" spc="0" normalizeH="0" baseline="0" noProof="0" dirty="0">
                <a:ln>
                  <a:noFill/>
                </a:ln>
                <a:solidFill>
                  <a:srgbClr val="3C3C41"/>
                </a:solidFill>
                <a:effectLst/>
                <a:uLnTx/>
                <a:uFillTx/>
                <a:latin typeface="Segoe UI"/>
                <a:ea typeface="+mn-ea"/>
                <a:cs typeface="+mn-cs"/>
              </a:rPr>
              <a:t>ATP EDR</a:t>
            </a:r>
          </a:p>
          <a:p>
            <a:pPr marL="342900" marR="0" lvl="0" indent="-342900" algn="l" defTabSz="932742" rtl="0" eaLnBrk="1" fontAlgn="auto" latinLnBrk="0" hangingPunct="1">
              <a:lnSpc>
                <a:spcPct val="90000"/>
              </a:lnSpc>
              <a:spcBef>
                <a:spcPts val="2353"/>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Crash dump analysis and </a:t>
            </a:r>
            <a:r>
              <a:rPr kumimoji="0" lang="en-US" sz="1961" b="0" i="0" u="none" strike="noStrike" kern="1200" cap="none" spc="0" normalizeH="0" baseline="0" noProof="0" dirty="0" err="1">
                <a:ln>
                  <a:noFill/>
                </a:ln>
                <a:solidFill>
                  <a:srgbClr val="3C3C41"/>
                </a:solidFill>
                <a:effectLst/>
                <a:uLnTx/>
                <a:uFillTx/>
                <a:latin typeface="Segoe UI"/>
                <a:ea typeface="+mn-ea"/>
                <a:cs typeface="+mn-cs"/>
              </a:rPr>
              <a:t>fileless</a:t>
            </a:r>
            <a:r>
              <a:rPr kumimoji="0" lang="en-US" sz="1961" b="0" i="0" u="none" strike="noStrike" kern="1200" cap="none" spc="0" normalizeH="0" baseline="0" noProof="0" dirty="0">
                <a:ln>
                  <a:noFill/>
                </a:ln>
                <a:solidFill>
                  <a:srgbClr val="3C3C41"/>
                </a:solidFill>
                <a:effectLst/>
                <a:uLnTx/>
                <a:uFillTx/>
                <a:latin typeface="Segoe UI"/>
                <a:ea typeface="+mn-ea"/>
                <a:cs typeface="+mn-cs"/>
              </a:rPr>
              <a:t> attack detections </a:t>
            </a:r>
          </a:p>
        </p:txBody>
      </p:sp>
      <p:grpSp>
        <p:nvGrpSpPr>
          <p:cNvPr id="32" name="Group 31">
            <a:extLst>
              <a:ext uri="{FF2B5EF4-FFF2-40B4-BE49-F238E27FC236}">
                <a16:creationId xmlns:a16="http://schemas.microsoft.com/office/drawing/2014/main" id="{B01F4425-B8B8-4C01-A425-2C71B9FAF7D5}"/>
              </a:ext>
            </a:extLst>
          </p:cNvPr>
          <p:cNvGrpSpPr/>
          <p:nvPr/>
        </p:nvGrpSpPr>
        <p:grpSpPr>
          <a:xfrm>
            <a:off x="4671330" y="1711582"/>
            <a:ext cx="6887196" cy="4525593"/>
            <a:chOff x="4764999" y="1745405"/>
            <a:chExt cx="7025299" cy="4616341"/>
          </a:xfrm>
        </p:grpSpPr>
        <p:sp>
          <p:nvSpPr>
            <p:cNvPr id="122" name="Right Bracket 121">
              <a:extLst>
                <a:ext uri="{FF2B5EF4-FFF2-40B4-BE49-F238E27FC236}">
                  <a16:creationId xmlns:a16="http://schemas.microsoft.com/office/drawing/2014/main" id="{661B886F-BABC-4CEC-9878-5E5E0904023C}"/>
                </a:ext>
              </a:extLst>
            </p:cNvPr>
            <p:cNvSpPr/>
            <p:nvPr/>
          </p:nvSpPr>
          <p:spPr>
            <a:xfrm rot="16200000">
              <a:off x="7909242" y="-546630"/>
              <a:ext cx="736813" cy="7025299"/>
            </a:xfrm>
            <a:prstGeom prst="rightBracket">
              <a:avLst>
                <a:gd name="adj" fmla="val 0"/>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3ACDF17E-694C-4513-9FCA-36E4397BBA0E}"/>
                </a:ext>
              </a:extLst>
            </p:cNvPr>
            <p:cNvGrpSpPr/>
            <p:nvPr/>
          </p:nvGrpSpPr>
          <p:grpSpPr>
            <a:xfrm>
              <a:off x="8590949" y="2289171"/>
              <a:ext cx="1166368" cy="587104"/>
              <a:chOff x="9666060" y="2910345"/>
              <a:chExt cx="1496013" cy="753035"/>
            </a:xfrm>
          </p:grpSpPr>
          <p:sp>
            <p:nvSpPr>
              <p:cNvPr id="59" name="cloud">
                <a:extLst>
                  <a:ext uri="{FF2B5EF4-FFF2-40B4-BE49-F238E27FC236}">
                    <a16:creationId xmlns:a16="http://schemas.microsoft.com/office/drawing/2014/main" id="{632F5F3F-9B6F-4F46-8AFF-FE711B07360E}"/>
                  </a:ext>
                </a:extLst>
              </p:cNvPr>
              <p:cNvSpPr>
                <a:spLocks noChangeAspect="1"/>
              </p:cNvSpPr>
              <p:nvPr/>
            </p:nvSpPr>
            <p:spPr bwMode="auto">
              <a:xfrm>
                <a:off x="9666060" y="2910345"/>
                <a:ext cx="938886" cy="59815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0000"/>
              </a:solidFill>
              <a:ln w="1905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cloud">
                <a:extLst>
                  <a:ext uri="{FF2B5EF4-FFF2-40B4-BE49-F238E27FC236}">
                    <a16:creationId xmlns:a16="http://schemas.microsoft.com/office/drawing/2014/main" id="{8D8A629E-DFF1-4C24-A0CA-57A3D251A82F}"/>
                  </a:ext>
                </a:extLst>
              </p:cNvPr>
              <p:cNvSpPr>
                <a:spLocks noChangeAspect="1"/>
              </p:cNvSpPr>
              <p:nvPr/>
            </p:nvSpPr>
            <p:spPr bwMode="auto">
              <a:xfrm>
                <a:off x="10003276" y="2925120"/>
                <a:ext cx="1158797" cy="7382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3"/>
              </a:solidFill>
              <a:ln w="1905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68D51AB1-1A34-480B-8E58-22700FB99B76}"/>
                </a:ext>
              </a:extLst>
            </p:cNvPr>
            <p:cNvGrpSpPr/>
            <p:nvPr/>
          </p:nvGrpSpPr>
          <p:grpSpPr>
            <a:xfrm>
              <a:off x="6830315" y="2087620"/>
              <a:ext cx="588272" cy="855360"/>
              <a:chOff x="5955131" y="2468615"/>
              <a:chExt cx="841990" cy="1224272"/>
            </a:xfrm>
          </p:grpSpPr>
          <p:grpSp>
            <p:nvGrpSpPr>
              <p:cNvPr id="81" name="Group 80">
                <a:extLst>
                  <a:ext uri="{FF2B5EF4-FFF2-40B4-BE49-F238E27FC236}">
                    <a16:creationId xmlns:a16="http://schemas.microsoft.com/office/drawing/2014/main" id="{273EA910-37C5-4759-A4E1-8C77A9A0D0D7}"/>
                  </a:ext>
                </a:extLst>
              </p:cNvPr>
              <p:cNvGrpSpPr/>
              <p:nvPr/>
            </p:nvGrpSpPr>
            <p:grpSpPr>
              <a:xfrm>
                <a:off x="5955131" y="2468615"/>
                <a:ext cx="730149" cy="1123727"/>
                <a:chOff x="5955131" y="2630915"/>
                <a:chExt cx="730149" cy="1123727"/>
              </a:xfrm>
            </p:grpSpPr>
            <p:sp>
              <p:nvSpPr>
                <p:cNvPr id="87" name="Rectangle 5">
                  <a:extLst>
                    <a:ext uri="{FF2B5EF4-FFF2-40B4-BE49-F238E27FC236}">
                      <a16:creationId xmlns:a16="http://schemas.microsoft.com/office/drawing/2014/main" id="{92F6A867-B29E-45B8-8D40-430499F92D66}"/>
                    </a:ext>
                  </a:extLst>
                </p:cNvPr>
                <p:cNvSpPr>
                  <a:spLocks noChangeArrowheads="1"/>
                </p:cNvSpPr>
                <p:nvPr/>
              </p:nvSpPr>
              <p:spPr bwMode="auto">
                <a:xfrm>
                  <a:off x="5955131" y="2630915"/>
                  <a:ext cx="730149" cy="1123727"/>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7">
                  <a:extLst>
                    <a:ext uri="{FF2B5EF4-FFF2-40B4-BE49-F238E27FC236}">
                      <a16:creationId xmlns:a16="http://schemas.microsoft.com/office/drawing/2014/main" id="{50740852-30D8-490F-81EE-429BFAC1682C}"/>
                    </a:ext>
                  </a:extLst>
                </p:cNvPr>
                <p:cNvSpPr>
                  <a:spLocks noChangeArrowheads="1"/>
                </p:cNvSpPr>
                <p:nvPr/>
              </p:nvSpPr>
              <p:spPr bwMode="auto">
                <a:xfrm>
                  <a:off x="6096348" y="2805183"/>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8">
                  <a:extLst>
                    <a:ext uri="{FF2B5EF4-FFF2-40B4-BE49-F238E27FC236}">
                      <a16:creationId xmlns:a16="http://schemas.microsoft.com/office/drawing/2014/main" id="{CFFE7C2A-2CF3-443C-AA02-BAC38BBF29FE}"/>
                    </a:ext>
                  </a:extLst>
                </p:cNvPr>
                <p:cNvSpPr>
                  <a:spLocks noChangeArrowheads="1"/>
                </p:cNvSpPr>
                <p:nvPr/>
              </p:nvSpPr>
              <p:spPr bwMode="auto">
                <a:xfrm>
                  <a:off x="6270616" y="280518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9">
                  <a:extLst>
                    <a:ext uri="{FF2B5EF4-FFF2-40B4-BE49-F238E27FC236}">
                      <a16:creationId xmlns:a16="http://schemas.microsoft.com/office/drawing/2014/main" id="{3DFA27A7-BE0D-4A95-A564-8DAF50E6AF38}"/>
                    </a:ext>
                  </a:extLst>
                </p:cNvPr>
                <p:cNvSpPr>
                  <a:spLocks noChangeArrowheads="1"/>
                </p:cNvSpPr>
                <p:nvPr/>
              </p:nvSpPr>
              <p:spPr bwMode="auto">
                <a:xfrm>
                  <a:off x="6096348" y="2982455"/>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0">
                  <a:extLst>
                    <a:ext uri="{FF2B5EF4-FFF2-40B4-BE49-F238E27FC236}">
                      <a16:creationId xmlns:a16="http://schemas.microsoft.com/office/drawing/2014/main" id="{5782BEE0-32B6-4667-8CBA-D81768686581}"/>
                    </a:ext>
                  </a:extLst>
                </p:cNvPr>
                <p:cNvSpPr>
                  <a:spLocks noChangeArrowheads="1"/>
                </p:cNvSpPr>
                <p:nvPr/>
              </p:nvSpPr>
              <p:spPr bwMode="auto">
                <a:xfrm>
                  <a:off x="6270616" y="2982455"/>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1">
                  <a:extLst>
                    <a:ext uri="{FF2B5EF4-FFF2-40B4-BE49-F238E27FC236}">
                      <a16:creationId xmlns:a16="http://schemas.microsoft.com/office/drawing/2014/main" id="{40C8A64C-2731-411D-A04C-60B4D45F7DF2}"/>
                    </a:ext>
                  </a:extLst>
                </p:cNvPr>
                <p:cNvSpPr>
                  <a:spLocks noChangeArrowheads="1"/>
                </p:cNvSpPr>
                <p:nvPr/>
              </p:nvSpPr>
              <p:spPr bwMode="auto">
                <a:xfrm>
                  <a:off x="6096348" y="3156723"/>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12">
                  <a:extLst>
                    <a:ext uri="{FF2B5EF4-FFF2-40B4-BE49-F238E27FC236}">
                      <a16:creationId xmlns:a16="http://schemas.microsoft.com/office/drawing/2014/main" id="{B324ECC8-8B7D-4B90-A728-E69E1773B696}"/>
                    </a:ext>
                  </a:extLst>
                </p:cNvPr>
                <p:cNvSpPr>
                  <a:spLocks noChangeArrowheads="1"/>
                </p:cNvSpPr>
                <p:nvPr/>
              </p:nvSpPr>
              <p:spPr bwMode="auto">
                <a:xfrm>
                  <a:off x="6270616" y="315672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3">
                  <a:extLst>
                    <a:ext uri="{FF2B5EF4-FFF2-40B4-BE49-F238E27FC236}">
                      <a16:creationId xmlns:a16="http://schemas.microsoft.com/office/drawing/2014/main" id="{37EF9186-15F6-4645-B040-EF42A91B43BC}"/>
                    </a:ext>
                  </a:extLst>
                </p:cNvPr>
                <p:cNvSpPr>
                  <a:spLocks noChangeArrowheads="1"/>
                </p:cNvSpPr>
                <p:nvPr/>
              </p:nvSpPr>
              <p:spPr bwMode="auto">
                <a:xfrm>
                  <a:off x="6096348" y="3333996"/>
                  <a:ext cx="105162"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14">
                  <a:extLst>
                    <a:ext uri="{FF2B5EF4-FFF2-40B4-BE49-F238E27FC236}">
                      <a16:creationId xmlns:a16="http://schemas.microsoft.com/office/drawing/2014/main" id="{52D250A2-F499-41E0-B7C0-C4C3CABFFBD2}"/>
                    </a:ext>
                  </a:extLst>
                </p:cNvPr>
                <p:cNvSpPr>
                  <a:spLocks noChangeArrowheads="1"/>
                </p:cNvSpPr>
                <p:nvPr/>
              </p:nvSpPr>
              <p:spPr bwMode="auto">
                <a:xfrm>
                  <a:off x="6270616" y="3333996"/>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5">
                  <a:extLst>
                    <a:ext uri="{FF2B5EF4-FFF2-40B4-BE49-F238E27FC236}">
                      <a16:creationId xmlns:a16="http://schemas.microsoft.com/office/drawing/2014/main" id="{DB92DA5E-CC57-4DB2-A9DF-83F214E20631}"/>
                    </a:ext>
                  </a:extLst>
                </p:cNvPr>
                <p:cNvSpPr>
                  <a:spLocks noChangeArrowheads="1"/>
                </p:cNvSpPr>
                <p:nvPr/>
              </p:nvSpPr>
              <p:spPr bwMode="auto">
                <a:xfrm>
                  <a:off x="6165454" y="3613425"/>
                  <a:ext cx="141217" cy="141217"/>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8">
                  <a:extLst>
                    <a:ext uri="{FF2B5EF4-FFF2-40B4-BE49-F238E27FC236}">
                      <a16:creationId xmlns:a16="http://schemas.microsoft.com/office/drawing/2014/main" id="{34B6B32B-30BF-4F78-B536-07F20F346AC8}"/>
                    </a:ext>
                  </a:extLst>
                </p:cNvPr>
                <p:cNvSpPr>
                  <a:spLocks noChangeArrowheads="1"/>
                </p:cNvSpPr>
                <p:nvPr/>
              </p:nvSpPr>
              <p:spPr bwMode="auto">
                <a:xfrm>
                  <a:off x="6450046" y="2805183"/>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10">
                  <a:extLst>
                    <a:ext uri="{FF2B5EF4-FFF2-40B4-BE49-F238E27FC236}">
                      <a16:creationId xmlns:a16="http://schemas.microsoft.com/office/drawing/2014/main" id="{F7415F56-61C1-40DB-9B56-6CEF03D9DFA7}"/>
                    </a:ext>
                  </a:extLst>
                </p:cNvPr>
                <p:cNvSpPr>
                  <a:spLocks noChangeArrowheads="1"/>
                </p:cNvSpPr>
                <p:nvPr/>
              </p:nvSpPr>
              <p:spPr bwMode="auto">
                <a:xfrm>
                  <a:off x="6450046" y="2982455"/>
                  <a:ext cx="108166" cy="105162"/>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9870E2DB-F56C-4096-B2B4-B95DA19D8A5C}"/>
                  </a:ext>
                </a:extLst>
              </p:cNvPr>
              <p:cNvGrpSpPr/>
              <p:nvPr/>
            </p:nvGrpSpPr>
            <p:grpSpPr>
              <a:xfrm>
                <a:off x="6447888" y="2994423"/>
                <a:ext cx="349233" cy="698464"/>
                <a:chOff x="7186708" y="3056178"/>
                <a:chExt cx="349233" cy="698464"/>
              </a:xfrm>
            </p:grpSpPr>
            <p:sp>
              <p:nvSpPr>
                <p:cNvPr id="83" name="Rectangle 5">
                  <a:extLst>
                    <a:ext uri="{FF2B5EF4-FFF2-40B4-BE49-F238E27FC236}">
                      <a16:creationId xmlns:a16="http://schemas.microsoft.com/office/drawing/2014/main" id="{B8889FC3-5EA5-40AF-B9C2-FBB939D1DA4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1075662"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3C3C41"/>
                    </a:solidFill>
                    <a:effectLst/>
                    <a:uLnTx/>
                    <a:uFillTx/>
                    <a:latin typeface="Segoe UI"/>
                    <a:ea typeface="+mn-ea"/>
                    <a:cs typeface="+mn-cs"/>
                  </a:endParaRPr>
                </a:p>
              </p:txBody>
            </p:sp>
            <p:sp>
              <p:nvSpPr>
                <p:cNvPr id="84" name="Rectangle 6">
                  <a:extLst>
                    <a:ext uri="{FF2B5EF4-FFF2-40B4-BE49-F238E27FC236}">
                      <a16:creationId xmlns:a16="http://schemas.microsoft.com/office/drawing/2014/main" id="{1397B486-971B-40F5-BBE9-07999741687C}"/>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1075662"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3C3C41"/>
                    </a:solidFill>
                    <a:effectLst/>
                    <a:uLnTx/>
                    <a:uFillTx/>
                    <a:latin typeface="Segoe UI"/>
                    <a:ea typeface="+mn-ea"/>
                    <a:cs typeface="+mn-cs"/>
                  </a:endParaRPr>
                </a:p>
              </p:txBody>
            </p:sp>
            <p:sp>
              <p:nvSpPr>
                <p:cNvPr id="85" name="Rectangle 7">
                  <a:extLst>
                    <a:ext uri="{FF2B5EF4-FFF2-40B4-BE49-F238E27FC236}">
                      <a16:creationId xmlns:a16="http://schemas.microsoft.com/office/drawing/2014/main" id="{65DCAF0E-260A-4A40-9874-F1F431C83BB9}"/>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1075662"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3C3C41"/>
                    </a:solidFill>
                    <a:effectLst/>
                    <a:uLnTx/>
                    <a:uFillTx/>
                    <a:latin typeface="Segoe UI"/>
                    <a:ea typeface="+mn-ea"/>
                    <a:cs typeface="+mn-cs"/>
                  </a:endParaRPr>
                </a:p>
              </p:txBody>
            </p:sp>
            <p:sp>
              <p:nvSpPr>
                <p:cNvPr id="86" name="Rectangle 8">
                  <a:extLst>
                    <a:ext uri="{FF2B5EF4-FFF2-40B4-BE49-F238E27FC236}">
                      <a16:creationId xmlns:a16="http://schemas.microsoft.com/office/drawing/2014/main" id="{879CFBD0-4374-4B82-A817-25A894BC7F54}"/>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1075662"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C399BFC-2F91-4945-9CA8-5CBFDD813623}"/>
                </a:ext>
              </a:extLst>
            </p:cNvPr>
            <p:cNvGrpSpPr/>
            <p:nvPr/>
          </p:nvGrpSpPr>
          <p:grpSpPr>
            <a:xfrm>
              <a:off x="4957143" y="3118214"/>
              <a:ext cx="1559631" cy="952491"/>
              <a:chOff x="4856782" y="2836063"/>
              <a:chExt cx="1559631" cy="952491"/>
            </a:xfrm>
          </p:grpSpPr>
          <p:sp>
            <p:nvSpPr>
              <p:cNvPr id="152" name="TextBox 151">
                <a:extLst>
                  <a:ext uri="{FF2B5EF4-FFF2-40B4-BE49-F238E27FC236}">
                    <a16:creationId xmlns:a16="http://schemas.microsoft.com/office/drawing/2014/main" id="{9911525F-E75F-4F84-94B7-D0C684A80A31}"/>
                  </a:ext>
                </a:extLst>
              </p:cNvPr>
              <p:cNvSpPr txBox="1"/>
              <p:nvPr/>
            </p:nvSpPr>
            <p:spPr>
              <a:xfrm>
                <a:off x="4856782" y="2836063"/>
                <a:ext cx="1559631" cy="430887"/>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Antimalware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Defender ATP</a:t>
                </a:r>
              </a:p>
            </p:txBody>
          </p:sp>
          <p:sp>
            <p:nvSpPr>
              <p:cNvPr id="101" name="Shield_EA18" title="Icon of a shield">
                <a:extLst>
                  <a:ext uri="{FF2B5EF4-FFF2-40B4-BE49-F238E27FC236}">
                    <a16:creationId xmlns:a16="http://schemas.microsoft.com/office/drawing/2014/main" id="{C15CAFAA-75E9-4DC7-A08A-277BD8AADA09}"/>
                  </a:ext>
                </a:extLst>
              </p:cNvPr>
              <p:cNvSpPr>
                <a:spLocks noChangeAspect="1"/>
              </p:cNvSpPr>
              <p:nvPr/>
            </p:nvSpPr>
            <p:spPr bwMode="auto">
              <a:xfrm>
                <a:off x="5383213"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grpSp>
        <p:grpSp>
          <p:nvGrpSpPr>
            <p:cNvPr id="13" name="Group 12">
              <a:extLst>
                <a:ext uri="{FF2B5EF4-FFF2-40B4-BE49-F238E27FC236}">
                  <a16:creationId xmlns:a16="http://schemas.microsoft.com/office/drawing/2014/main" id="{067C9EC9-1775-4E4E-B6EA-9C2EDF8C7ED8}"/>
                </a:ext>
              </a:extLst>
            </p:cNvPr>
            <p:cNvGrpSpPr/>
            <p:nvPr/>
          </p:nvGrpSpPr>
          <p:grpSpPr>
            <a:xfrm>
              <a:off x="6931283" y="3219014"/>
              <a:ext cx="1713736" cy="851691"/>
              <a:chOff x="6830921" y="2936863"/>
              <a:chExt cx="1713736" cy="851691"/>
            </a:xfrm>
          </p:grpSpPr>
          <p:sp>
            <p:nvSpPr>
              <p:cNvPr id="148" name="TextBox 147">
                <a:extLst>
                  <a:ext uri="{FF2B5EF4-FFF2-40B4-BE49-F238E27FC236}">
                    <a16:creationId xmlns:a16="http://schemas.microsoft.com/office/drawing/2014/main" id="{139340F5-8018-434E-8FEF-5516E13BD956}"/>
                  </a:ext>
                </a:extLst>
              </p:cNvPr>
              <p:cNvSpPr txBox="1"/>
              <p:nvPr/>
            </p:nvSpPr>
            <p:spPr>
              <a:xfrm>
                <a:off x="6830921" y="2936863"/>
                <a:ext cx="1713736" cy="215444"/>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Behavior analytics</a:t>
                </a:r>
              </a:p>
            </p:txBody>
          </p:sp>
          <p:sp>
            <p:nvSpPr>
              <p:cNvPr id="102" name="Shield_EA18" title="Icon of a shield">
                <a:extLst>
                  <a:ext uri="{FF2B5EF4-FFF2-40B4-BE49-F238E27FC236}">
                    <a16:creationId xmlns:a16="http://schemas.microsoft.com/office/drawing/2014/main" id="{E29FFBD5-E365-47F8-8D37-B803BE3CFED8}"/>
                  </a:ext>
                </a:extLst>
              </p:cNvPr>
              <p:cNvSpPr>
                <a:spLocks noChangeAspect="1"/>
              </p:cNvSpPr>
              <p:nvPr/>
            </p:nvSpPr>
            <p:spPr bwMode="auto">
              <a:xfrm>
                <a:off x="7441605"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grpSp>
        <p:grpSp>
          <p:nvGrpSpPr>
            <p:cNvPr id="12" name="Group 11">
              <a:extLst>
                <a:ext uri="{FF2B5EF4-FFF2-40B4-BE49-F238E27FC236}">
                  <a16:creationId xmlns:a16="http://schemas.microsoft.com/office/drawing/2014/main" id="{B9EA0E04-49FE-42E4-825F-D50CBB6DB80D}"/>
                </a:ext>
              </a:extLst>
            </p:cNvPr>
            <p:cNvGrpSpPr/>
            <p:nvPr/>
          </p:nvGrpSpPr>
          <p:grpSpPr>
            <a:xfrm>
              <a:off x="9066727" y="3219014"/>
              <a:ext cx="1559631" cy="851691"/>
              <a:chOff x="8966366" y="2936863"/>
              <a:chExt cx="1559631" cy="851691"/>
            </a:xfrm>
          </p:grpSpPr>
          <p:sp>
            <p:nvSpPr>
              <p:cNvPr id="155" name="TextBox 154">
                <a:extLst>
                  <a:ext uri="{FF2B5EF4-FFF2-40B4-BE49-F238E27FC236}">
                    <a16:creationId xmlns:a16="http://schemas.microsoft.com/office/drawing/2014/main" id="{3D3244B5-E6C5-4B5D-8F50-DC372653F3BB}"/>
                  </a:ext>
                </a:extLst>
              </p:cNvPr>
              <p:cNvSpPr txBox="1"/>
              <p:nvPr/>
            </p:nvSpPr>
            <p:spPr>
              <a:xfrm>
                <a:off x="8966366" y="2936863"/>
                <a:ext cx="1559631" cy="215444"/>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a:ea typeface="+mn-ea"/>
                    <a:cs typeface="+mn-cs"/>
                  </a:rPr>
                  <a:t>App control</a:t>
                </a:r>
              </a:p>
            </p:txBody>
          </p:sp>
          <p:sp>
            <p:nvSpPr>
              <p:cNvPr id="103" name="Shield_EA18" title="Icon of a shield">
                <a:extLst>
                  <a:ext uri="{FF2B5EF4-FFF2-40B4-BE49-F238E27FC236}">
                    <a16:creationId xmlns:a16="http://schemas.microsoft.com/office/drawing/2014/main" id="{13C0426B-FFCB-47C5-9895-1EC4D91E4AE4}"/>
                  </a:ext>
                </a:extLst>
              </p:cNvPr>
              <p:cNvSpPr>
                <a:spLocks noChangeAspect="1"/>
              </p:cNvSpPr>
              <p:nvPr/>
            </p:nvSpPr>
            <p:spPr bwMode="auto">
              <a:xfrm>
                <a:off x="9499997" y="3264346"/>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grpSp>
        <p:grpSp>
          <p:nvGrpSpPr>
            <p:cNvPr id="19" name="Group 18">
              <a:extLst>
                <a:ext uri="{FF2B5EF4-FFF2-40B4-BE49-F238E27FC236}">
                  <a16:creationId xmlns:a16="http://schemas.microsoft.com/office/drawing/2014/main" id="{E9C41311-9295-4823-8E17-B48A1D83D8BA}"/>
                </a:ext>
              </a:extLst>
            </p:cNvPr>
            <p:cNvGrpSpPr/>
            <p:nvPr/>
          </p:nvGrpSpPr>
          <p:grpSpPr>
            <a:xfrm>
              <a:off x="5581327" y="4649369"/>
              <a:ext cx="6208971" cy="1712377"/>
              <a:chOff x="5480966" y="4319299"/>
              <a:chExt cx="6208971" cy="1712377"/>
            </a:xfrm>
          </p:grpSpPr>
          <p:grpSp>
            <p:nvGrpSpPr>
              <p:cNvPr id="39" name="Group 38">
                <a:extLst>
                  <a:ext uri="{FF2B5EF4-FFF2-40B4-BE49-F238E27FC236}">
                    <a16:creationId xmlns:a16="http://schemas.microsoft.com/office/drawing/2014/main" id="{DA578202-AA75-40F6-9EBA-830ACB0891DA}"/>
                  </a:ext>
                </a:extLst>
              </p:cNvPr>
              <p:cNvGrpSpPr/>
              <p:nvPr/>
            </p:nvGrpSpPr>
            <p:grpSpPr>
              <a:xfrm>
                <a:off x="5480966" y="4844226"/>
                <a:ext cx="296863" cy="593725"/>
                <a:chOff x="2460625" y="2767013"/>
                <a:chExt cx="296863" cy="593725"/>
              </a:xfrm>
            </p:grpSpPr>
            <p:sp>
              <p:nvSpPr>
                <p:cNvPr id="40" name="Rectangle 5">
                  <a:extLst>
                    <a:ext uri="{FF2B5EF4-FFF2-40B4-BE49-F238E27FC236}">
                      <a16:creationId xmlns:a16="http://schemas.microsoft.com/office/drawing/2014/main" id="{47936917-5557-4D89-846D-4C60C628CF19}"/>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6">
                  <a:extLst>
                    <a:ext uri="{FF2B5EF4-FFF2-40B4-BE49-F238E27FC236}">
                      <a16:creationId xmlns:a16="http://schemas.microsoft.com/office/drawing/2014/main" id="{10E428E7-F491-4D75-A38C-048FB015218C}"/>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7">
                  <a:extLst>
                    <a:ext uri="{FF2B5EF4-FFF2-40B4-BE49-F238E27FC236}">
                      <a16:creationId xmlns:a16="http://schemas.microsoft.com/office/drawing/2014/main" id="{32794C78-B1D3-4E47-89AC-30EBDE6A4FFD}"/>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8">
                  <a:extLst>
                    <a:ext uri="{FF2B5EF4-FFF2-40B4-BE49-F238E27FC236}">
                      <a16:creationId xmlns:a16="http://schemas.microsoft.com/office/drawing/2014/main" id="{002D4BB3-9B44-43AD-97F0-8D0C0BB84C0A}"/>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8" name="Straight Connector 137">
                <a:extLst>
                  <a:ext uri="{FF2B5EF4-FFF2-40B4-BE49-F238E27FC236}">
                    <a16:creationId xmlns:a16="http://schemas.microsoft.com/office/drawing/2014/main" id="{97BC9AB3-42B3-42C2-A79A-956938F61E77}"/>
                  </a:ext>
                </a:extLst>
              </p:cNvPr>
              <p:cNvCxnSpPr>
                <a:cxnSpLocks/>
              </p:cNvCxnSpPr>
              <p:nvPr/>
            </p:nvCxnSpPr>
            <p:spPr>
              <a:xfrm>
                <a:off x="5891855" y="5141088"/>
                <a:ext cx="1549751" cy="0"/>
              </a:xfrm>
              <a:prstGeom prst="line">
                <a:avLst/>
              </a:prstGeom>
              <a:ln w="19050">
                <a:solidFill>
                  <a:schemeClr val="accent2"/>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F00BE0AE-1A8E-42BE-B4E3-816CB50CB63F}"/>
                  </a:ext>
                </a:extLst>
              </p:cNvPr>
              <p:cNvGrpSpPr/>
              <p:nvPr/>
            </p:nvGrpSpPr>
            <p:grpSpPr>
              <a:xfrm>
                <a:off x="7984274" y="4604064"/>
                <a:ext cx="1515724" cy="1074048"/>
                <a:chOff x="8602615" y="4915456"/>
                <a:chExt cx="932603" cy="1865206"/>
              </a:xfrm>
            </p:grpSpPr>
            <p:cxnSp>
              <p:nvCxnSpPr>
                <p:cNvPr id="139" name="Connector: Elbow 138">
                  <a:extLst>
                    <a:ext uri="{FF2B5EF4-FFF2-40B4-BE49-F238E27FC236}">
                      <a16:creationId xmlns:a16="http://schemas.microsoft.com/office/drawing/2014/main" id="{088C3621-58DB-42F5-B76A-0C1AFC8AEB50}"/>
                    </a:ext>
                  </a:extLst>
                </p:cNvPr>
                <p:cNvCxnSpPr/>
                <p:nvPr/>
              </p:nvCxnSpPr>
              <p:spPr>
                <a:xfrm>
                  <a:off x="8602615" y="5848059"/>
                  <a:ext cx="932603" cy="932603"/>
                </a:xfrm>
                <a:prstGeom prst="bentConnector3">
                  <a:avLst/>
                </a:prstGeom>
                <a:ln w="190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047E39F7-17F7-4442-BBCF-FCE2F78B08A3}"/>
                    </a:ext>
                  </a:extLst>
                </p:cNvPr>
                <p:cNvCxnSpPr>
                  <a:cxnSpLocks/>
                </p:cNvCxnSpPr>
                <p:nvPr/>
              </p:nvCxnSpPr>
              <p:spPr>
                <a:xfrm flipV="1">
                  <a:off x="8602615" y="4915456"/>
                  <a:ext cx="932603" cy="932603"/>
                </a:xfrm>
                <a:prstGeom prst="bentConnector3">
                  <a:avLst/>
                </a:prstGeom>
                <a:ln w="190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4F477858-39E7-4B21-99DA-5A5D3CC63E21}"/>
                  </a:ext>
                </a:extLst>
              </p:cNvPr>
              <p:cNvSpPr txBox="1"/>
              <p:nvPr/>
            </p:nvSpPr>
            <p:spPr>
              <a:xfrm>
                <a:off x="7174431" y="5569103"/>
                <a:ext cx="1026719" cy="332399"/>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Lateral Movement</a:t>
                </a:r>
              </a:p>
            </p:txBody>
          </p:sp>
          <p:cxnSp>
            <p:nvCxnSpPr>
              <p:cNvPr id="142" name="Straight Arrow Connector 141">
                <a:extLst>
                  <a:ext uri="{FF2B5EF4-FFF2-40B4-BE49-F238E27FC236}">
                    <a16:creationId xmlns:a16="http://schemas.microsoft.com/office/drawing/2014/main" id="{92522A8D-C515-4672-95ED-5E0F8AB1D534}"/>
                  </a:ext>
                </a:extLst>
              </p:cNvPr>
              <p:cNvCxnSpPr>
                <a:cxnSpLocks/>
              </p:cNvCxnSpPr>
              <p:nvPr/>
            </p:nvCxnSpPr>
            <p:spPr>
              <a:xfrm>
                <a:off x="10103005" y="4559460"/>
                <a:ext cx="557279" cy="0"/>
              </a:xfrm>
              <a:prstGeom prst="straightConnector1">
                <a:avLst/>
              </a:prstGeom>
              <a:ln w="1905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3" name="binary" title="Icon of binary code, ones and zeros">
                <a:extLst>
                  <a:ext uri="{FF2B5EF4-FFF2-40B4-BE49-F238E27FC236}">
                    <a16:creationId xmlns:a16="http://schemas.microsoft.com/office/drawing/2014/main" id="{78AC9536-09E9-4BDD-AF4E-7F7F233ECEA7}"/>
                  </a:ext>
                </a:extLst>
              </p:cNvPr>
              <p:cNvSpPr>
                <a:spLocks noChangeAspect="1" noEditPoints="1"/>
              </p:cNvSpPr>
              <p:nvPr/>
            </p:nvSpPr>
            <p:spPr bwMode="auto">
              <a:xfrm>
                <a:off x="10877918" y="4388195"/>
                <a:ext cx="373041" cy="32212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TextBox 144">
                <a:extLst>
                  <a:ext uri="{FF2B5EF4-FFF2-40B4-BE49-F238E27FC236}">
                    <a16:creationId xmlns:a16="http://schemas.microsoft.com/office/drawing/2014/main" id="{CFA4E40E-C0A8-4EF6-8BF4-07CBE8B0A358}"/>
                  </a:ext>
                </a:extLst>
              </p:cNvPr>
              <p:cNvSpPr txBox="1"/>
              <p:nvPr/>
            </p:nvSpPr>
            <p:spPr>
              <a:xfrm>
                <a:off x="10438941" y="5011257"/>
                <a:ext cx="1250996" cy="332399"/>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Data </a:t>
                </a:r>
                <a:br>
                  <a:rPr kumimoji="0" lang="en-US" sz="1176" b="0" i="0" u="none" strike="noStrike" kern="1200" cap="none" spc="0" normalizeH="0" baseline="0" noProof="0">
                    <a:ln>
                      <a:noFill/>
                    </a:ln>
                    <a:solidFill>
                      <a:srgbClr val="000000"/>
                    </a:solidFill>
                    <a:effectLst/>
                    <a:uLnTx/>
                    <a:uFillTx/>
                    <a:latin typeface="Segoe UI"/>
                    <a:ea typeface="+mn-ea"/>
                    <a:cs typeface="+mn-cs"/>
                  </a:rPr>
                </a:br>
                <a:r>
                  <a:rPr kumimoji="0" lang="en-US" sz="1176" b="0" i="0" u="none" strike="noStrike" kern="1200" cap="none" spc="0" normalizeH="0" baseline="0" noProof="0">
                    <a:ln>
                      <a:noFill/>
                    </a:ln>
                    <a:solidFill>
                      <a:srgbClr val="000000"/>
                    </a:solidFill>
                    <a:effectLst/>
                    <a:uLnTx/>
                    <a:uFillTx/>
                    <a:latin typeface="Segoe UI"/>
                    <a:ea typeface="+mn-ea"/>
                    <a:cs typeface="+mn-cs"/>
                  </a:rPr>
                  <a:t>exfiltration</a:t>
                </a:r>
              </a:p>
            </p:txBody>
          </p:sp>
          <p:sp>
            <p:nvSpPr>
              <p:cNvPr id="146" name="TextBox 145">
                <a:extLst>
                  <a:ext uri="{FF2B5EF4-FFF2-40B4-BE49-F238E27FC236}">
                    <a16:creationId xmlns:a16="http://schemas.microsoft.com/office/drawing/2014/main" id="{54F7EA8B-5EFF-47CF-80AE-BEADD9A41C01}"/>
                  </a:ext>
                </a:extLst>
              </p:cNvPr>
              <p:cNvSpPr txBox="1"/>
              <p:nvPr/>
            </p:nvSpPr>
            <p:spPr>
              <a:xfrm>
                <a:off x="9156179" y="5011257"/>
                <a:ext cx="1180004" cy="332399"/>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Malicious code execution</a:t>
                </a:r>
              </a:p>
            </p:txBody>
          </p:sp>
          <p:grpSp>
            <p:nvGrpSpPr>
              <p:cNvPr id="105" name="Group 104">
                <a:extLst>
                  <a:ext uri="{FF2B5EF4-FFF2-40B4-BE49-F238E27FC236}">
                    <a16:creationId xmlns:a16="http://schemas.microsoft.com/office/drawing/2014/main" id="{9FD36713-EE77-4289-9403-485C3EF8C3E7}"/>
                  </a:ext>
                </a:extLst>
              </p:cNvPr>
              <p:cNvGrpSpPr/>
              <p:nvPr/>
            </p:nvGrpSpPr>
            <p:grpSpPr>
              <a:xfrm>
                <a:off x="7539359" y="4844226"/>
                <a:ext cx="296863" cy="593725"/>
                <a:chOff x="2460625" y="2767013"/>
                <a:chExt cx="296863" cy="593725"/>
              </a:xfrm>
            </p:grpSpPr>
            <p:sp>
              <p:nvSpPr>
                <p:cNvPr id="106" name="Rectangle 5">
                  <a:extLst>
                    <a:ext uri="{FF2B5EF4-FFF2-40B4-BE49-F238E27FC236}">
                      <a16:creationId xmlns:a16="http://schemas.microsoft.com/office/drawing/2014/main" id="{58F73C9D-E433-4003-A673-3DE56A6BDE8F}"/>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6">
                  <a:extLst>
                    <a:ext uri="{FF2B5EF4-FFF2-40B4-BE49-F238E27FC236}">
                      <a16:creationId xmlns:a16="http://schemas.microsoft.com/office/drawing/2014/main" id="{51EE05BB-C6C7-4321-B912-E205BFF628CF}"/>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7">
                  <a:extLst>
                    <a:ext uri="{FF2B5EF4-FFF2-40B4-BE49-F238E27FC236}">
                      <a16:creationId xmlns:a16="http://schemas.microsoft.com/office/drawing/2014/main" id="{AB5D5304-55DE-435F-8345-5854E3EA5DDE}"/>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8">
                  <a:extLst>
                    <a:ext uri="{FF2B5EF4-FFF2-40B4-BE49-F238E27FC236}">
                      <a16:creationId xmlns:a16="http://schemas.microsoft.com/office/drawing/2014/main" id="{B9FAB6B7-6818-4B34-9717-252467672BB9}"/>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1AF8C28A-ED3C-4777-BCF4-A37EB56D1122}"/>
                  </a:ext>
                </a:extLst>
              </p:cNvPr>
              <p:cNvGrpSpPr/>
              <p:nvPr/>
            </p:nvGrpSpPr>
            <p:grpSpPr>
              <a:xfrm>
                <a:off x="9597750" y="4319299"/>
                <a:ext cx="296863" cy="593725"/>
                <a:chOff x="2460625" y="2767013"/>
                <a:chExt cx="296863" cy="593725"/>
              </a:xfrm>
            </p:grpSpPr>
            <p:sp>
              <p:nvSpPr>
                <p:cNvPr id="111" name="Rectangle 5">
                  <a:extLst>
                    <a:ext uri="{FF2B5EF4-FFF2-40B4-BE49-F238E27FC236}">
                      <a16:creationId xmlns:a16="http://schemas.microsoft.com/office/drawing/2014/main" id="{DFA1AC9A-A089-44C5-A539-EFE1F7AE1FA9}"/>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6">
                  <a:extLst>
                    <a:ext uri="{FF2B5EF4-FFF2-40B4-BE49-F238E27FC236}">
                      <a16:creationId xmlns:a16="http://schemas.microsoft.com/office/drawing/2014/main" id="{F3AD9A86-EE62-4C70-9470-36A712781E59}"/>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7">
                  <a:extLst>
                    <a:ext uri="{FF2B5EF4-FFF2-40B4-BE49-F238E27FC236}">
                      <a16:creationId xmlns:a16="http://schemas.microsoft.com/office/drawing/2014/main" id="{19CD6ED3-1159-4DB9-9E57-325EE909BC2F}"/>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8">
                  <a:extLst>
                    <a:ext uri="{FF2B5EF4-FFF2-40B4-BE49-F238E27FC236}">
                      <a16:creationId xmlns:a16="http://schemas.microsoft.com/office/drawing/2014/main" id="{ED28FD81-807A-4F04-A1AF-F0EC9D99EA6F}"/>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3E425B95-3B06-4CAD-856F-FA239611D773}"/>
                  </a:ext>
                </a:extLst>
              </p:cNvPr>
              <p:cNvGrpSpPr/>
              <p:nvPr/>
            </p:nvGrpSpPr>
            <p:grpSpPr>
              <a:xfrm>
                <a:off x="9597750" y="5437951"/>
                <a:ext cx="296863" cy="593725"/>
                <a:chOff x="2460625" y="2767013"/>
                <a:chExt cx="296863" cy="593725"/>
              </a:xfrm>
            </p:grpSpPr>
            <p:sp>
              <p:nvSpPr>
                <p:cNvPr id="116" name="Rectangle 5">
                  <a:extLst>
                    <a:ext uri="{FF2B5EF4-FFF2-40B4-BE49-F238E27FC236}">
                      <a16:creationId xmlns:a16="http://schemas.microsoft.com/office/drawing/2014/main" id="{EEF0C193-8247-4CFF-9409-9EDCBB284681}"/>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6">
                  <a:extLst>
                    <a:ext uri="{FF2B5EF4-FFF2-40B4-BE49-F238E27FC236}">
                      <a16:creationId xmlns:a16="http://schemas.microsoft.com/office/drawing/2014/main" id="{55B2187D-233D-4344-A93F-F6C26EE98937}"/>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7">
                  <a:extLst>
                    <a:ext uri="{FF2B5EF4-FFF2-40B4-BE49-F238E27FC236}">
                      <a16:creationId xmlns:a16="http://schemas.microsoft.com/office/drawing/2014/main" id="{88595E43-FB2F-4A05-B4BB-3F1D53F747C7}"/>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8">
                  <a:extLst>
                    <a:ext uri="{FF2B5EF4-FFF2-40B4-BE49-F238E27FC236}">
                      <a16:creationId xmlns:a16="http://schemas.microsoft.com/office/drawing/2014/main" id="{A5E96EC5-E322-425B-8B5F-E2098C8CC61A}"/>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TextBox 123">
              <a:extLst>
                <a:ext uri="{FF2B5EF4-FFF2-40B4-BE49-F238E27FC236}">
                  <a16:creationId xmlns:a16="http://schemas.microsoft.com/office/drawing/2014/main" id="{CB84AD27-5FF0-4225-AC31-B68DBCAABE31}"/>
                </a:ext>
              </a:extLst>
            </p:cNvPr>
            <p:cNvSpPr txBox="1"/>
            <p:nvPr/>
          </p:nvSpPr>
          <p:spPr>
            <a:xfrm>
              <a:off x="6267583" y="1745405"/>
              <a:ext cx="1713736" cy="215444"/>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On-premise</a:t>
              </a:r>
            </a:p>
          </p:txBody>
        </p:sp>
        <p:sp>
          <p:nvSpPr>
            <p:cNvPr id="125" name="TextBox 124">
              <a:extLst>
                <a:ext uri="{FF2B5EF4-FFF2-40B4-BE49-F238E27FC236}">
                  <a16:creationId xmlns:a16="http://schemas.microsoft.com/office/drawing/2014/main" id="{2C00CB1F-E929-4569-922E-F83A2DAFC41F}"/>
                </a:ext>
              </a:extLst>
            </p:cNvPr>
            <p:cNvSpPr txBox="1"/>
            <p:nvPr/>
          </p:nvSpPr>
          <p:spPr>
            <a:xfrm>
              <a:off x="8246789" y="1930009"/>
              <a:ext cx="2075082" cy="215444"/>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a:ea typeface="+mn-ea"/>
                  <a:cs typeface="+mn-cs"/>
                </a:rPr>
                <a:t>Azure, AWS, and GCP</a:t>
              </a:r>
            </a:p>
          </p:txBody>
        </p:sp>
        <p:cxnSp>
          <p:nvCxnSpPr>
            <p:cNvPr id="147" name="Straight Connector 146">
              <a:extLst>
                <a:ext uri="{FF2B5EF4-FFF2-40B4-BE49-F238E27FC236}">
                  <a16:creationId xmlns:a16="http://schemas.microsoft.com/office/drawing/2014/main" id="{9D49DDC3-44BF-47FD-B4B3-9BF208538502}"/>
                </a:ext>
              </a:extLst>
            </p:cNvPr>
            <p:cNvCxnSpPr>
              <a:cxnSpLocks/>
            </p:cNvCxnSpPr>
            <p:nvPr/>
          </p:nvCxnSpPr>
          <p:spPr>
            <a:xfrm>
              <a:off x="5727064" y="4151543"/>
              <a:ext cx="0" cy="924860"/>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69BC344-4ED0-4FB4-8F95-2ADBE1A3E611}"/>
                </a:ext>
              </a:extLst>
            </p:cNvPr>
            <p:cNvCxnSpPr>
              <a:cxnSpLocks/>
            </p:cNvCxnSpPr>
            <p:nvPr/>
          </p:nvCxnSpPr>
          <p:spPr>
            <a:xfrm>
              <a:off x="7787357" y="4151543"/>
              <a:ext cx="0" cy="924860"/>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82DA3BD-880F-4B13-84FE-2FD0D3E762E2}"/>
                </a:ext>
              </a:extLst>
            </p:cNvPr>
            <p:cNvCxnSpPr>
              <a:cxnSpLocks/>
            </p:cNvCxnSpPr>
            <p:nvPr/>
          </p:nvCxnSpPr>
          <p:spPr>
            <a:xfrm>
              <a:off x="9846542" y="4151543"/>
              <a:ext cx="0" cy="425778"/>
            </a:xfrm>
            <a:prstGeom prst="line">
              <a:avLst/>
            </a:prstGeom>
            <a:ln w="1905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00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9592" y="634133"/>
            <a:ext cx="11603738" cy="422423"/>
          </a:xfrm>
        </p:spPr>
        <p:txBody>
          <a:bodyPr/>
          <a:lstStyle/>
          <a:p>
            <a:r>
              <a:rPr lang="en-US" sz="2745" dirty="0"/>
              <a:t>Announcing built-in vulnerability assessment for VMs</a:t>
            </a:r>
          </a:p>
        </p:txBody>
      </p:sp>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379039" y="2235914"/>
            <a:ext cx="4463647" cy="26553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Automated deployment of the vulnerability scanner</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Continuously scans installed applications to find vulnerabilities</a:t>
            </a: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Visibility to the vulnerability findings in Security Center portal and APIs</a:t>
            </a:r>
          </a:p>
        </p:txBody>
      </p:sp>
      <p:pic>
        <p:nvPicPr>
          <p:cNvPr id="1026" name="Picture 4" descr="image006">
            <a:extLst>
              <a:ext uri="{FF2B5EF4-FFF2-40B4-BE49-F238E27FC236}">
                <a16:creationId xmlns:a16="http://schemas.microsoft.com/office/drawing/2014/main" id="{6496EB82-262E-4AEB-89A2-543774C95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043" y="2142170"/>
            <a:ext cx="6733287" cy="34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6EE32EC-3F5A-4E7D-9BF9-EAB96013652B}"/>
              </a:ext>
            </a:extLst>
          </p:cNvPr>
          <p:cNvSpPr/>
          <p:nvPr/>
        </p:nvSpPr>
        <p:spPr>
          <a:xfrm>
            <a:off x="175460" y="1110557"/>
            <a:ext cx="12192001" cy="369332"/>
          </a:xfrm>
          <a:prstGeom prst="rect">
            <a:avLst/>
          </a:prstGeom>
        </p:spPr>
        <p:txBody>
          <a:bodyPr wrap="square" anchor="t">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a:rPr>
              <a:t>Available as part of </a:t>
            </a:r>
            <a:r>
              <a:rPr kumimoji="0" lang="en-US" sz="1800" b="0" i="1" u="none" strike="noStrike" kern="1200" cap="none" spc="0" normalizeH="0" baseline="0" noProof="0" dirty="0">
                <a:ln>
                  <a:noFill/>
                </a:ln>
                <a:solidFill>
                  <a:srgbClr val="0078D4"/>
                </a:solidFill>
                <a:effectLst/>
                <a:uLnTx/>
                <a:uFillTx/>
                <a:latin typeface="Segoe UI"/>
                <a:ea typeface="+mn-ea"/>
                <a:cs typeface="Segoe UI"/>
              </a:rPr>
              <a:t>standard </a:t>
            </a:r>
            <a:r>
              <a:rPr kumimoji="0" lang="en-US" sz="1800" b="0" i="0" u="none" strike="noStrike" kern="1200" cap="none" spc="0" normalizeH="0" baseline="0" noProof="0" dirty="0">
                <a:ln>
                  <a:noFill/>
                </a:ln>
                <a:solidFill>
                  <a:srgbClr val="0078D4"/>
                </a:solidFill>
                <a:effectLst/>
                <a:uLnTx/>
                <a:uFillTx/>
                <a:latin typeface="Segoe UI"/>
                <a:ea typeface="+mn-ea"/>
                <a:cs typeface="Segoe UI"/>
              </a:rPr>
              <a:t>ASC for VM pricing, no extra charge</a:t>
            </a:r>
          </a:p>
        </p:txBody>
      </p:sp>
      <p:pic>
        <p:nvPicPr>
          <p:cNvPr id="6" name="Picture 5">
            <a:extLst>
              <a:ext uri="{FF2B5EF4-FFF2-40B4-BE49-F238E27FC236}">
                <a16:creationId xmlns:a16="http://schemas.microsoft.com/office/drawing/2014/main" id="{A887E55F-8355-4ED3-BD17-E623C4AB52A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17223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11="http://schemas.microsoft.com/office/drawing/2016/11/main"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C54B-D233-4F2A-9719-816AB8BC270C}"/>
              </a:ext>
            </a:extLst>
          </p:cNvPr>
          <p:cNvSpPr>
            <a:spLocks noGrp="1"/>
          </p:cNvSpPr>
          <p:nvPr>
            <p:ph type="title"/>
          </p:nvPr>
        </p:nvSpPr>
        <p:spPr>
          <a:xfrm>
            <a:off x="588262" y="457200"/>
            <a:ext cx="11451337" cy="430887"/>
          </a:xfrm>
        </p:spPr>
        <p:txBody>
          <a:bodyPr/>
          <a:lstStyle/>
          <a:p>
            <a:r>
              <a:rPr lang="en-US" sz="2745" dirty="0"/>
              <a:t>Protect hybrid datacenters and multi-cloud with Azure security center</a:t>
            </a:r>
          </a:p>
        </p:txBody>
      </p:sp>
      <p:sp>
        <p:nvSpPr>
          <p:cNvPr id="12" name="Text Placeholder 5">
            <a:extLst>
              <a:ext uri="{FF2B5EF4-FFF2-40B4-BE49-F238E27FC236}">
                <a16:creationId xmlns:a16="http://schemas.microsoft.com/office/drawing/2014/main" id="{13C4D80C-57D0-4DB3-B5BB-5EB4A9589335}"/>
              </a:ext>
            </a:extLst>
          </p:cNvPr>
          <p:cNvSpPr txBox="1">
            <a:spLocks/>
          </p:cNvSpPr>
          <p:nvPr/>
        </p:nvSpPr>
        <p:spPr>
          <a:xfrm>
            <a:off x="886948" y="2101329"/>
            <a:ext cx="4952233" cy="26553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Hybrid Server protection for Datacenters and other clouds</a:t>
            </a: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Onboard on-prem servers to Security Center from Windows Admin Center</a:t>
            </a: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Auto-onboard AWS EC2 instances using a new API connector (preview)</a:t>
            </a:r>
          </a:p>
        </p:txBody>
      </p:sp>
      <p:pic>
        <p:nvPicPr>
          <p:cNvPr id="3" name="Picture 2">
            <a:extLst>
              <a:ext uri="{FF2B5EF4-FFF2-40B4-BE49-F238E27FC236}">
                <a16:creationId xmlns:a16="http://schemas.microsoft.com/office/drawing/2014/main" id="{613724E0-0733-46CB-B168-087E008F9905}"/>
              </a:ext>
            </a:extLst>
          </p:cNvPr>
          <p:cNvPicPr>
            <a:picLocks noChangeAspect="1"/>
          </p:cNvPicPr>
          <p:nvPr/>
        </p:nvPicPr>
        <p:blipFill>
          <a:blip r:embed="rId3"/>
          <a:stretch>
            <a:fillRect/>
          </a:stretch>
        </p:blipFill>
        <p:spPr>
          <a:xfrm>
            <a:off x="6237890" y="1901153"/>
            <a:ext cx="7619883" cy="3429515"/>
          </a:xfrm>
          <a:prstGeom prst="rect">
            <a:avLst/>
          </a:prstGeom>
        </p:spPr>
      </p:pic>
      <p:pic>
        <p:nvPicPr>
          <p:cNvPr id="5" name="Picture 4">
            <a:extLst>
              <a:ext uri="{FF2B5EF4-FFF2-40B4-BE49-F238E27FC236}">
                <a16:creationId xmlns:a16="http://schemas.microsoft.com/office/drawing/2014/main" id="{FC6CF17D-ABAD-46CF-8B8B-0FC90ADE3D21}"/>
              </a:ext>
            </a:extLst>
          </p:cNvPr>
          <p:cNvPicPr>
            <a:picLocks noChangeAspect="1"/>
          </p:cNvPicPr>
          <p:nvPr/>
        </p:nvPicPr>
        <p:blipFill>
          <a:blip r:embed="rId4"/>
          <a:stretch>
            <a:fillRect/>
          </a:stretch>
        </p:blipFill>
        <p:spPr>
          <a:xfrm>
            <a:off x="488239" y="4045790"/>
            <a:ext cx="555384" cy="523730"/>
          </a:xfrm>
          <a:prstGeom prst="rect">
            <a:avLst/>
          </a:prstGeom>
        </p:spPr>
      </p:pic>
      <p:pic>
        <p:nvPicPr>
          <p:cNvPr id="6" name="Picture 5">
            <a:extLst>
              <a:ext uri="{FF2B5EF4-FFF2-40B4-BE49-F238E27FC236}">
                <a16:creationId xmlns:a16="http://schemas.microsoft.com/office/drawing/2014/main" id="{99C4C695-AB57-4FBA-9787-3188A6CEA402}"/>
              </a:ext>
            </a:extLst>
          </p:cNvPr>
          <p:cNvPicPr>
            <a:picLocks noChangeAspect="1"/>
          </p:cNvPicPr>
          <p:nvPr/>
        </p:nvPicPr>
        <p:blipFill>
          <a:blip r:embed="rId5"/>
          <a:stretch>
            <a:fillRect/>
          </a:stretch>
        </p:blipFill>
        <p:spPr>
          <a:xfrm>
            <a:off x="444586" y="2085630"/>
            <a:ext cx="555384" cy="571599"/>
          </a:xfrm>
          <a:prstGeom prst="rect">
            <a:avLst/>
          </a:prstGeom>
        </p:spPr>
      </p:pic>
      <p:pic>
        <p:nvPicPr>
          <p:cNvPr id="7" name="Picture 6">
            <a:extLst>
              <a:ext uri="{FF2B5EF4-FFF2-40B4-BE49-F238E27FC236}">
                <a16:creationId xmlns:a16="http://schemas.microsoft.com/office/drawing/2014/main" id="{1E7364A6-B951-46A6-B1DD-DD8D84FFA75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23297503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43F2-8A9B-4449-89AE-BF18205950DE}"/>
              </a:ext>
            </a:extLst>
          </p:cNvPr>
          <p:cNvSpPr>
            <a:spLocks noGrp="1"/>
          </p:cNvSpPr>
          <p:nvPr>
            <p:ph type="title"/>
          </p:nvPr>
        </p:nvSpPr>
        <p:spPr>
          <a:xfrm>
            <a:off x="589044" y="457623"/>
            <a:ext cx="11016957" cy="422423"/>
          </a:xfrm>
        </p:spPr>
        <p:txBody>
          <a:bodyPr/>
          <a:lstStyle/>
          <a:p>
            <a:r>
              <a:rPr lang="en-US" sz="2745" dirty="0"/>
              <a:t>Cloud workload protection for hybrid VMs and servers</a:t>
            </a:r>
          </a:p>
        </p:txBody>
      </p:sp>
      <p:grpSp>
        <p:nvGrpSpPr>
          <p:cNvPr id="5" name="Group 4">
            <a:extLst>
              <a:ext uri="{FF2B5EF4-FFF2-40B4-BE49-F238E27FC236}">
                <a16:creationId xmlns:a16="http://schemas.microsoft.com/office/drawing/2014/main" id="{A1A038C9-A562-4593-ABEF-498298682F4A}"/>
              </a:ext>
            </a:extLst>
          </p:cNvPr>
          <p:cNvGrpSpPr/>
          <p:nvPr/>
        </p:nvGrpSpPr>
        <p:grpSpPr>
          <a:xfrm>
            <a:off x="535833" y="1905423"/>
            <a:ext cx="9201931" cy="1229875"/>
            <a:chOff x="535834" y="1886626"/>
            <a:chExt cx="9201931" cy="1229875"/>
          </a:xfrm>
        </p:grpSpPr>
        <p:sp>
          <p:nvSpPr>
            <p:cNvPr id="44" name="Rectangle 43">
              <a:extLst>
                <a:ext uri="{FF2B5EF4-FFF2-40B4-BE49-F238E27FC236}">
                  <a16:creationId xmlns:a16="http://schemas.microsoft.com/office/drawing/2014/main" id="{00168476-5138-4822-8B42-3BB4287B3645}"/>
                </a:ext>
              </a:extLst>
            </p:cNvPr>
            <p:cNvSpPr/>
            <p:nvPr/>
          </p:nvSpPr>
          <p:spPr bwMode="auto">
            <a:xfrm>
              <a:off x="535834" y="1886626"/>
              <a:ext cx="9201931" cy="1229875"/>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1"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9A8207CF-44B3-4302-8A6B-3182BFCE2AD3}"/>
                </a:ext>
              </a:extLst>
            </p:cNvPr>
            <p:cNvSpPr/>
            <p:nvPr/>
          </p:nvSpPr>
          <p:spPr bwMode="auto">
            <a:xfrm>
              <a:off x="4266310" y="2042838"/>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Automatic onboarding &amp; extending to hybrid cloud</a:t>
              </a:r>
            </a:p>
          </p:txBody>
        </p:sp>
        <p:sp>
          <p:nvSpPr>
            <p:cNvPr id="23" name="Rectangle 22">
              <a:extLst>
                <a:ext uri="{FF2B5EF4-FFF2-40B4-BE49-F238E27FC236}">
                  <a16:creationId xmlns:a16="http://schemas.microsoft.com/office/drawing/2014/main" id="{6D25AEEC-B0FF-4F19-8A72-72C122D26554}"/>
                </a:ext>
              </a:extLst>
            </p:cNvPr>
            <p:cNvSpPr/>
            <p:nvPr/>
          </p:nvSpPr>
          <p:spPr bwMode="auto">
            <a:xfrm>
              <a:off x="6082153" y="2044615"/>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Server security hygiene</a:t>
              </a:r>
            </a:p>
          </p:txBody>
        </p:sp>
        <p:sp>
          <p:nvSpPr>
            <p:cNvPr id="25" name="Rectangle 24">
              <a:extLst>
                <a:ext uri="{FF2B5EF4-FFF2-40B4-BE49-F238E27FC236}">
                  <a16:creationId xmlns:a16="http://schemas.microsoft.com/office/drawing/2014/main" id="{3514A268-F91E-42AC-9F34-197A03ADD2EA}"/>
                </a:ext>
              </a:extLst>
            </p:cNvPr>
            <p:cNvSpPr/>
            <p:nvPr/>
          </p:nvSpPr>
          <p:spPr bwMode="auto">
            <a:xfrm>
              <a:off x="7897995" y="2042836"/>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File integrity monitoring</a:t>
              </a:r>
            </a:p>
          </p:txBody>
        </p:sp>
      </p:grpSp>
      <p:sp>
        <p:nvSpPr>
          <p:cNvPr id="30" name="Arc 29">
            <a:extLst>
              <a:ext uri="{FF2B5EF4-FFF2-40B4-BE49-F238E27FC236}">
                <a16:creationId xmlns:a16="http://schemas.microsoft.com/office/drawing/2014/main" id="{2BDEA0BF-3153-4226-BB76-FBA5EE5FAD80}"/>
              </a:ext>
            </a:extLst>
          </p:cNvPr>
          <p:cNvSpPr/>
          <p:nvPr/>
        </p:nvSpPr>
        <p:spPr bwMode="auto">
          <a:xfrm rot="5400000">
            <a:off x="5800444" y="1383327"/>
            <a:ext cx="5758122" cy="4944403"/>
          </a:xfrm>
          <a:prstGeom prst="arc">
            <a:avLst>
              <a:gd name="adj1" fmla="val 12045835"/>
              <a:gd name="adj2" fmla="val 20439254"/>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1C0C2B69-1157-4C75-AD22-45C2D32C880C}"/>
              </a:ext>
            </a:extLst>
          </p:cNvPr>
          <p:cNvSpPr/>
          <p:nvPr/>
        </p:nvSpPr>
        <p:spPr bwMode="auto">
          <a:xfrm>
            <a:off x="10416106" y="4720449"/>
            <a:ext cx="1008915" cy="1008915"/>
          </a:xfrm>
          <a:prstGeom prst="ellipse">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84142502-9C69-4322-94E7-6E749C0002CD}"/>
              </a:ext>
            </a:extLst>
          </p:cNvPr>
          <p:cNvSpPr/>
          <p:nvPr/>
        </p:nvSpPr>
        <p:spPr bwMode="auto">
          <a:xfrm>
            <a:off x="10647250" y="3351069"/>
            <a:ext cx="1008915" cy="1008915"/>
          </a:xfrm>
          <a:prstGeom prst="ellipse">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1"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Semibold"/>
              <a:ea typeface="+mn-ea"/>
              <a:cs typeface="Segoe UI" pitchFamily="34" charset="0"/>
            </a:endParaRPr>
          </a:p>
        </p:txBody>
      </p:sp>
      <p:sp>
        <p:nvSpPr>
          <p:cNvPr id="39" name="Oval 38">
            <a:extLst>
              <a:ext uri="{FF2B5EF4-FFF2-40B4-BE49-F238E27FC236}">
                <a16:creationId xmlns:a16="http://schemas.microsoft.com/office/drawing/2014/main" id="{BD658911-C20C-496A-AFCB-104D18DBDA8C}"/>
              </a:ext>
            </a:extLst>
          </p:cNvPr>
          <p:cNvSpPr/>
          <p:nvPr/>
        </p:nvSpPr>
        <p:spPr bwMode="auto">
          <a:xfrm>
            <a:off x="10432485" y="2046316"/>
            <a:ext cx="1008915" cy="1008915"/>
          </a:xfrm>
          <a:prstGeom prst="ellipse">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Segoe UI" pitchFamily="34" charset="0"/>
            </a:endParaRPr>
          </a:p>
        </p:txBody>
      </p:sp>
      <p:pic>
        <p:nvPicPr>
          <p:cNvPr id="1030" name="Picture 6" descr="Image result for windows logo 2019 site:microsoft.com">
            <a:extLst>
              <a:ext uri="{FF2B5EF4-FFF2-40B4-BE49-F238E27FC236}">
                <a16:creationId xmlns:a16="http://schemas.microsoft.com/office/drawing/2014/main" id="{6607546D-09A3-41D8-8BDA-AC5FD3461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290" y="1263730"/>
            <a:ext cx="542195" cy="542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EA4417-5C08-46F5-8923-D0E93C6FA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4272" y="5786214"/>
            <a:ext cx="613982" cy="711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866C87-CB00-4F75-BDD0-59EEBD04362F}"/>
              </a:ext>
            </a:extLst>
          </p:cNvPr>
          <p:cNvSpPr txBox="1"/>
          <p:nvPr/>
        </p:nvSpPr>
        <p:spPr>
          <a:xfrm>
            <a:off x="10629424" y="2419725"/>
            <a:ext cx="669178"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a:t>
            </a:r>
          </a:p>
        </p:txBody>
      </p:sp>
      <p:sp>
        <p:nvSpPr>
          <p:cNvPr id="40" name="TextBox 39">
            <a:extLst>
              <a:ext uri="{FF2B5EF4-FFF2-40B4-BE49-F238E27FC236}">
                <a16:creationId xmlns:a16="http://schemas.microsoft.com/office/drawing/2014/main" id="{B30A7FA1-4E2D-40EA-AEE8-A1F792EB5E06}"/>
              </a:ext>
            </a:extLst>
          </p:cNvPr>
          <p:cNvSpPr txBox="1"/>
          <p:nvPr/>
        </p:nvSpPr>
        <p:spPr>
          <a:xfrm>
            <a:off x="10761979" y="3632005"/>
            <a:ext cx="818122" cy="430887"/>
          </a:xfrm>
          <a:prstGeom prst="rect">
            <a:avLst/>
          </a:prstGeom>
          <a:noFill/>
        </p:spPr>
        <p:txBody>
          <a:bodyPr wrap="square" lIns="0" tIns="0" rIns="0" bIns="0" rtlCol="0">
            <a:spAutoFit/>
          </a:bodyPr>
          <a:lstStyle>
            <a:defPPr>
              <a:defRPr lang="en-US"/>
            </a:defPPr>
            <a:lvl1pPr algn="ctr" defTabSz="914192">
              <a:defRPr sz="1400" b="1">
                <a:gradFill>
                  <a:gsLst>
                    <a:gs pos="2917">
                      <a:srgbClr val="000000"/>
                    </a:gs>
                    <a:gs pos="30000">
                      <a:srgbClr val="000000"/>
                    </a:gs>
                  </a:gsLst>
                  <a:lin ang="5400000" scaled="0"/>
                </a:gradFill>
                <a:latin typeface="+mj-lt"/>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center</a:t>
            </a:r>
          </a:p>
        </p:txBody>
      </p:sp>
      <p:sp>
        <p:nvSpPr>
          <p:cNvPr id="41" name="TextBox 40">
            <a:extLst>
              <a:ext uri="{FF2B5EF4-FFF2-40B4-BE49-F238E27FC236}">
                <a16:creationId xmlns:a16="http://schemas.microsoft.com/office/drawing/2014/main" id="{195DD56F-538E-4604-B192-65F70AF011B3}"/>
              </a:ext>
            </a:extLst>
          </p:cNvPr>
          <p:cNvSpPr txBox="1"/>
          <p:nvPr/>
        </p:nvSpPr>
        <p:spPr>
          <a:xfrm>
            <a:off x="10590361" y="5016170"/>
            <a:ext cx="669178" cy="43088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Other clouds</a:t>
            </a:r>
          </a:p>
        </p:txBody>
      </p:sp>
      <p:grpSp>
        <p:nvGrpSpPr>
          <p:cNvPr id="4" name="Group 3">
            <a:extLst>
              <a:ext uri="{FF2B5EF4-FFF2-40B4-BE49-F238E27FC236}">
                <a16:creationId xmlns:a16="http://schemas.microsoft.com/office/drawing/2014/main" id="{EA2B64CE-C44C-4DA8-A905-B492E24A036F}"/>
              </a:ext>
            </a:extLst>
          </p:cNvPr>
          <p:cNvGrpSpPr/>
          <p:nvPr/>
        </p:nvGrpSpPr>
        <p:grpSpPr>
          <a:xfrm>
            <a:off x="535834" y="4693957"/>
            <a:ext cx="9201931" cy="1292100"/>
            <a:chOff x="535834" y="3259837"/>
            <a:chExt cx="9201931" cy="1292100"/>
          </a:xfrm>
        </p:grpSpPr>
        <p:sp>
          <p:nvSpPr>
            <p:cNvPr id="42" name="Rectangle 41">
              <a:extLst>
                <a:ext uri="{FF2B5EF4-FFF2-40B4-BE49-F238E27FC236}">
                  <a16:creationId xmlns:a16="http://schemas.microsoft.com/office/drawing/2014/main" id="{B11DC516-735B-4DA4-9E36-91BE3CC41E81}"/>
                </a:ext>
              </a:extLst>
            </p:cNvPr>
            <p:cNvSpPr/>
            <p:nvPr/>
          </p:nvSpPr>
          <p:spPr bwMode="auto">
            <a:xfrm>
              <a:off x="535834" y="3259837"/>
              <a:ext cx="9201931" cy="1229875"/>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4ED53E3D-6BE3-4F4D-A54B-50BA16845FE8}"/>
                </a:ext>
              </a:extLst>
            </p:cNvPr>
            <p:cNvSpPr/>
            <p:nvPr/>
          </p:nvSpPr>
          <p:spPr bwMode="auto">
            <a:xfrm>
              <a:off x="6085268" y="3374816"/>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Detect and block advanced threats for servers</a:t>
              </a:r>
            </a:p>
          </p:txBody>
        </p:sp>
        <p:sp>
          <p:nvSpPr>
            <p:cNvPr id="33" name="Rectangle 32">
              <a:extLst>
                <a:ext uri="{FF2B5EF4-FFF2-40B4-BE49-F238E27FC236}">
                  <a16:creationId xmlns:a16="http://schemas.microsoft.com/office/drawing/2014/main" id="{997DA865-5A85-4BBE-B416-B96317BF887B}"/>
                </a:ext>
              </a:extLst>
            </p:cNvPr>
            <p:cNvSpPr/>
            <p:nvPr/>
          </p:nvSpPr>
          <p:spPr bwMode="auto">
            <a:xfrm>
              <a:off x="4269426" y="3382583"/>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Built-in EDR with Microsoft Defender ATP</a:t>
              </a:r>
            </a:p>
          </p:txBody>
        </p:sp>
        <p:sp>
          <p:nvSpPr>
            <p:cNvPr id="29" name="Rectangle 28">
              <a:extLst>
                <a:ext uri="{FF2B5EF4-FFF2-40B4-BE49-F238E27FC236}">
                  <a16:creationId xmlns:a16="http://schemas.microsoft.com/office/drawing/2014/main" id="{810B45E8-4222-4D1F-8DF3-0FFDA7B59F9F}"/>
                </a:ext>
              </a:extLst>
            </p:cNvPr>
            <p:cNvSpPr/>
            <p:nvPr/>
          </p:nvSpPr>
          <p:spPr bwMode="auto">
            <a:xfrm>
              <a:off x="7848990" y="3374816"/>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dirty="0">
                  <a:ln>
                    <a:noFill/>
                  </a:ln>
                  <a:solidFill>
                    <a:srgbClr val="1A1A1A"/>
                  </a:solidFill>
                  <a:effectLst/>
                  <a:uLnTx/>
                  <a:uFillTx/>
                  <a:latin typeface="Segoe UI Semibold"/>
                  <a:ea typeface="+mn-ea"/>
                  <a:cs typeface="Segoe UI" panose="020B0502040204020203" pitchFamily="34" charset="0"/>
                </a:rPr>
                <a:t>Cloud-native detections</a:t>
              </a:r>
            </a:p>
          </p:txBody>
        </p:sp>
        <p:pic>
          <p:nvPicPr>
            <p:cNvPr id="46" name="Graphic 45" descr="Head with gears">
              <a:extLst>
                <a:ext uri="{FF2B5EF4-FFF2-40B4-BE49-F238E27FC236}">
                  <a16:creationId xmlns:a16="http://schemas.microsoft.com/office/drawing/2014/main" id="{C464EBCD-2DFD-44F3-8FE0-E3FA3EC10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0771" y="3983315"/>
              <a:ext cx="565322" cy="565322"/>
            </a:xfrm>
            <a:prstGeom prst="rect">
              <a:avLst/>
            </a:prstGeom>
          </p:spPr>
        </p:pic>
        <p:pic>
          <p:nvPicPr>
            <p:cNvPr id="47" name="Graphic 46" descr="Head with gears">
              <a:extLst>
                <a:ext uri="{FF2B5EF4-FFF2-40B4-BE49-F238E27FC236}">
                  <a16:creationId xmlns:a16="http://schemas.microsoft.com/office/drawing/2014/main" id="{AF79286A-3597-4789-9FAA-B4374014FA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1093" y="3986615"/>
              <a:ext cx="565322" cy="565322"/>
            </a:xfrm>
            <a:prstGeom prst="rect">
              <a:avLst/>
            </a:prstGeom>
          </p:spPr>
        </p:pic>
        <p:pic>
          <p:nvPicPr>
            <p:cNvPr id="48" name="Graphic 47" descr="Head with gears">
              <a:extLst>
                <a:ext uri="{FF2B5EF4-FFF2-40B4-BE49-F238E27FC236}">
                  <a16:creationId xmlns:a16="http://schemas.microsoft.com/office/drawing/2014/main" id="{14FCBCE2-738B-4548-9F52-D71DC80CC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3694" y="3981279"/>
              <a:ext cx="565322" cy="565322"/>
            </a:xfrm>
            <a:prstGeom prst="rect">
              <a:avLst/>
            </a:prstGeom>
          </p:spPr>
        </p:pic>
      </p:grpSp>
      <p:grpSp>
        <p:nvGrpSpPr>
          <p:cNvPr id="3" name="Group 2">
            <a:extLst>
              <a:ext uri="{FF2B5EF4-FFF2-40B4-BE49-F238E27FC236}">
                <a16:creationId xmlns:a16="http://schemas.microsoft.com/office/drawing/2014/main" id="{A19D3F96-1CBE-48B8-9554-D57071636FB5}"/>
              </a:ext>
            </a:extLst>
          </p:cNvPr>
          <p:cNvGrpSpPr/>
          <p:nvPr/>
        </p:nvGrpSpPr>
        <p:grpSpPr>
          <a:xfrm>
            <a:off x="544461" y="3299690"/>
            <a:ext cx="9201931" cy="1292010"/>
            <a:chOff x="535835" y="4610904"/>
            <a:chExt cx="9201931" cy="1292010"/>
          </a:xfrm>
        </p:grpSpPr>
        <p:sp>
          <p:nvSpPr>
            <p:cNvPr id="49" name="Rectangle 48">
              <a:extLst>
                <a:ext uri="{FF2B5EF4-FFF2-40B4-BE49-F238E27FC236}">
                  <a16:creationId xmlns:a16="http://schemas.microsoft.com/office/drawing/2014/main" id="{D04B1C30-82C5-4030-B247-8FAB71C6BFAF}"/>
                </a:ext>
              </a:extLst>
            </p:cNvPr>
            <p:cNvSpPr/>
            <p:nvPr/>
          </p:nvSpPr>
          <p:spPr bwMode="auto">
            <a:xfrm>
              <a:off x="535835" y="4610904"/>
              <a:ext cx="9201931" cy="1229875"/>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DBE8184-D323-4396-80CC-B6718C295B0C}"/>
                </a:ext>
              </a:extLst>
            </p:cNvPr>
            <p:cNvSpPr/>
            <p:nvPr/>
          </p:nvSpPr>
          <p:spPr bwMode="auto">
            <a:xfrm>
              <a:off x="7848992" y="4743738"/>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dirty="0">
                  <a:ln>
                    <a:noFill/>
                  </a:ln>
                  <a:solidFill>
                    <a:srgbClr val="1A1A1A"/>
                  </a:solidFill>
                  <a:effectLst/>
                  <a:uLnTx/>
                  <a:uFillTx/>
                  <a:latin typeface="Segoe UI Semibold"/>
                  <a:ea typeface="+mn-ea"/>
                  <a:cs typeface="Segoe UI" panose="020B0502040204020203" pitchFamily="34" charset="0"/>
                </a:rPr>
                <a:t>Built-in </a:t>
              </a:r>
              <a:br>
                <a:rPr kumimoji="0" lang="en-US" sz="1175" b="1" i="0" u="none" strike="noStrike" kern="0" cap="none" spc="0" normalizeH="0" baseline="0" noProof="0" dirty="0">
                  <a:ln>
                    <a:noFill/>
                  </a:ln>
                  <a:solidFill>
                    <a:srgbClr val="1A1A1A"/>
                  </a:solidFill>
                  <a:effectLst/>
                  <a:uLnTx/>
                  <a:uFillTx/>
                  <a:latin typeface="Segoe UI Semibold"/>
                  <a:ea typeface="+mn-ea"/>
                  <a:cs typeface="Segoe UI" panose="020B0502040204020203" pitchFamily="34" charset="0"/>
                </a:rPr>
              </a:br>
              <a:r>
                <a:rPr kumimoji="0" lang="en-US" sz="1175" b="1" i="0" u="none" strike="noStrike" kern="0" cap="none" spc="0" normalizeH="0" baseline="0" noProof="0" dirty="0">
                  <a:ln>
                    <a:noFill/>
                  </a:ln>
                  <a:solidFill>
                    <a:srgbClr val="1A1A1A"/>
                  </a:solidFill>
                  <a:effectLst/>
                  <a:uLnTx/>
                  <a:uFillTx/>
                  <a:latin typeface="Segoe UI Semibold"/>
                  <a:ea typeface="+mn-ea"/>
                  <a:cs typeface="Segoe UI" panose="020B0502040204020203" pitchFamily="34" charset="0"/>
                </a:rPr>
                <a:t>vulnerability Assessment</a:t>
              </a:r>
            </a:p>
          </p:txBody>
        </p:sp>
        <p:sp>
          <p:nvSpPr>
            <p:cNvPr id="51" name="Rectangle 50">
              <a:extLst>
                <a:ext uri="{FF2B5EF4-FFF2-40B4-BE49-F238E27FC236}">
                  <a16:creationId xmlns:a16="http://schemas.microsoft.com/office/drawing/2014/main" id="{90CB3071-284E-46EC-B15B-91B31B5EBAFC}"/>
                </a:ext>
              </a:extLst>
            </p:cNvPr>
            <p:cNvSpPr/>
            <p:nvPr/>
          </p:nvSpPr>
          <p:spPr bwMode="auto">
            <a:xfrm>
              <a:off x="4266310" y="4743740"/>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dirty="0">
                  <a:ln>
                    <a:noFill/>
                  </a:ln>
                  <a:solidFill>
                    <a:srgbClr val="1A1A1A"/>
                  </a:solidFill>
                  <a:effectLst/>
                  <a:uLnTx/>
                  <a:uFillTx/>
                  <a:latin typeface="Segoe UI Semibold"/>
                  <a:ea typeface="+mn-ea"/>
                  <a:cs typeface="Segoe UI" panose="020B0502040204020203" pitchFamily="34" charset="0"/>
                </a:rPr>
                <a:t>Cloud native network security controls</a:t>
              </a:r>
            </a:p>
          </p:txBody>
        </p:sp>
        <p:sp>
          <p:nvSpPr>
            <p:cNvPr id="52" name="Rectangle 51">
              <a:extLst>
                <a:ext uri="{FF2B5EF4-FFF2-40B4-BE49-F238E27FC236}">
                  <a16:creationId xmlns:a16="http://schemas.microsoft.com/office/drawing/2014/main" id="{F6A3D920-35CE-41AB-A814-2DA38D138ECD}"/>
                </a:ext>
              </a:extLst>
            </p:cNvPr>
            <p:cNvSpPr/>
            <p:nvPr/>
          </p:nvSpPr>
          <p:spPr bwMode="auto">
            <a:xfrm>
              <a:off x="6060408" y="4743740"/>
              <a:ext cx="1488734" cy="972769"/>
            </a:xfrm>
            <a:prstGeom prst="rect">
              <a:avLst/>
            </a:prstGeom>
            <a:solidFill>
              <a:srgbClr val="EBEBEB"/>
            </a:solidFill>
            <a:ln w="10795" cap="flat" cmpd="sng" algn="ctr">
              <a:noFill/>
              <a:prstDash val="solid"/>
              <a:headEnd type="none" w="med" len="med"/>
              <a:tailEnd type="none" w="med" len="med"/>
            </a:ln>
            <a:effectLst/>
          </p:spPr>
          <p:txBody>
            <a:bodyPr lIns="0" tIns="89630" rIns="0" bIns="89630" anchor="ctr" anchorCtr="0"/>
            <a:lstStyle/>
            <a:p>
              <a:pPr marL="0" marR="0" lvl="1" indent="0" algn="ctr" defTabSz="913523" rtl="0" eaLnBrk="1" fontAlgn="auto" latinLnBrk="0" hangingPunct="1">
                <a:lnSpc>
                  <a:spcPct val="90000"/>
                </a:lnSpc>
                <a:spcBef>
                  <a:spcPts val="588"/>
                </a:spcBef>
                <a:spcAft>
                  <a:spcPts val="588"/>
                </a:spcAft>
                <a:buClrTx/>
                <a:buSzPct val="90000"/>
                <a:buFontTx/>
                <a:buNone/>
                <a:tabLst/>
                <a:defRPr/>
              </a:pPr>
              <a:r>
                <a:rPr kumimoji="0" lang="en-US" sz="1175" b="1"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Adaptive application control</a:t>
              </a:r>
            </a:p>
          </p:txBody>
        </p:sp>
        <p:pic>
          <p:nvPicPr>
            <p:cNvPr id="53" name="Graphic 52" descr="Head with gears">
              <a:extLst>
                <a:ext uri="{FF2B5EF4-FFF2-40B4-BE49-F238E27FC236}">
                  <a16:creationId xmlns:a16="http://schemas.microsoft.com/office/drawing/2014/main" id="{5314DC12-ADD0-47FE-858A-A1D2CC100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1951" y="5337592"/>
              <a:ext cx="565322" cy="565322"/>
            </a:xfrm>
            <a:prstGeom prst="rect">
              <a:avLst/>
            </a:prstGeom>
          </p:spPr>
        </p:pic>
        <p:pic>
          <p:nvPicPr>
            <p:cNvPr id="54" name="Graphic 53" descr="Head with gears">
              <a:extLst>
                <a:ext uri="{FF2B5EF4-FFF2-40B4-BE49-F238E27FC236}">
                  <a16:creationId xmlns:a16="http://schemas.microsoft.com/office/drawing/2014/main" id="{47DC08F2-3B23-43BD-90E3-182D9A75A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8988" y="5334009"/>
              <a:ext cx="565322" cy="565322"/>
            </a:xfrm>
            <a:prstGeom prst="rect">
              <a:avLst/>
            </a:prstGeom>
          </p:spPr>
        </p:pic>
      </p:grpSp>
      <p:sp>
        <p:nvSpPr>
          <p:cNvPr id="35" name="Rectangle 34">
            <a:extLst>
              <a:ext uri="{FF2B5EF4-FFF2-40B4-BE49-F238E27FC236}">
                <a16:creationId xmlns:a16="http://schemas.microsoft.com/office/drawing/2014/main" id="{53657673-47BE-483E-B5DE-1B3E82239866}"/>
              </a:ext>
            </a:extLst>
          </p:cNvPr>
          <p:cNvSpPr/>
          <p:nvPr/>
        </p:nvSpPr>
        <p:spPr>
          <a:xfrm>
            <a:off x="1021976" y="2352740"/>
            <a:ext cx="2515432" cy="39408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4"/>
                </a:solidFill>
                <a:effectLst/>
                <a:uLnTx/>
                <a:uFillTx/>
                <a:latin typeface="Segoe UI"/>
                <a:ea typeface="+mn-ea"/>
                <a:cs typeface="+mn-cs"/>
              </a:rPr>
              <a:t>Central management</a:t>
            </a:r>
          </a:p>
        </p:txBody>
      </p:sp>
      <p:sp>
        <p:nvSpPr>
          <p:cNvPr id="6" name="Rectangle 5">
            <a:extLst>
              <a:ext uri="{FF2B5EF4-FFF2-40B4-BE49-F238E27FC236}">
                <a16:creationId xmlns:a16="http://schemas.microsoft.com/office/drawing/2014/main" id="{BA668598-5047-4E53-A8AB-247F5BE2B372}"/>
              </a:ext>
            </a:extLst>
          </p:cNvPr>
          <p:cNvSpPr/>
          <p:nvPr/>
        </p:nvSpPr>
        <p:spPr>
          <a:xfrm>
            <a:off x="1023887" y="3686158"/>
            <a:ext cx="2598212" cy="39408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4"/>
                </a:solidFill>
                <a:effectLst/>
                <a:uLnTx/>
                <a:uFillTx/>
                <a:latin typeface="Segoe UI"/>
                <a:ea typeface="+mn-ea"/>
                <a:cs typeface="+mn-cs"/>
              </a:rPr>
              <a:t>Reduce attack surface</a:t>
            </a:r>
          </a:p>
        </p:txBody>
      </p:sp>
      <p:sp>
        <p:nvSpPr>
          <p:cNvPr id="8" name="Rectangle 7">
            <a:extLst>
              <a:ext uri="{FF2B5EF4-FFF2-40B4-BE49-F238E27FC236}">
                <a16:creationId xmlns:a16="http://schemas.microsoft.com/office/drawing/2014/main" id="{6A22B226-9F14-49CA-92FD-327BAFB69EDD}"/>
              </a:ext>
            </a:extLst>
          </p:cNvPr>
          <p:cNvSpPr/>
          <p:nvPr/>
        </p:nvSpPr>
        <p:spPr>
          <a:xfrm>
            <a:off x="1022626" y="5060010"/>
            <a:ext cx="2866234" cy="39408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4"/>
                </a:solidFill>
                <a:effectLst/>
                <a:uLnTx/>
                <a:uFillTx/>
                <a:latin typeface="Segoe UI"/>
                <a:ea typeface="+mn-ea"/>
                <a:cs typeface="+mn-cs"/>
              </a:rPr>
              <a:t>Detect advanced threats</a:t>
            </a:r>
          </a:p>
        </p:txBody>
      </p:sp>
    </p:spTree>
    <p:extLst>
      <p:ext uri="{BB962C8B-B14F-4D97-AF65-F5344CB8AC3E}">
        <p14:creationId xmlns:p14="http://schemas.microsoft.com/office/powerpoint/2010/main" val="3742634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036027"/>
            <a:ext cx="6427767" cy="1495794"/>
          </a:xfrm>
        </p:spPr>
        <p:txBody>
          <a:bodyPr/>
          <a:lstStyle/>
          <a:p>
            <a:r>
              <a:rPr lang="en-US" dirty="0"/>
              <a:t>Server &amp; VM threat protection with Azure Security Center</a:t>
            </a:r>
          </a:p>
        </p:txBody>
      </p:sp>
      <p:sp>
        <p:nvSpPr>
          <p:cNvPr id="2" name="Text Placeholder 1">
            <a:extLst>
              <a:ext uri="{FF2B5EF4-FFF2-40B4-BE49-F238E27FC236}">
                <a16:creationId xmlns:a16="http://schemas.microsoft.com/office/drawing/2014/main" id="{9E235F3D-0800-46AF-9742-33DD69FBE827}"/>
              </a:ext>
            </a:extLst>
          </p:cNvPr>
          <p:cNvSpPr>
            <a:spLocks noGrp="1"/>
          </p:cNvSpPr>
          <p:nvPr>
            <p:ph type="body" sz="quarter" idx="12"/>
          </p:nvPr>
        </p:nvSpPr>
        <p:spPr>
          <a:xfrm>
            <a:off x="585216" y="3977319"/>
            <a:ext cx="5510784" cy="338554"/>
          </a:xfrm>
        </p:spPr>
        <p:txBody>
          <a:bodyPr/>
          <a:lstStyle/>
          <a:p>
            <a:r>
              <a:rPr lang="en-US" dirty="0"/>
              <a:t>Demo</a:t>
            </a:r>
          </a:p>
        </p:txBody>
      </p:sp>
    </p:spTree>
    <p:extLst>
      <p:ext uri="{BB962C8B-B14F-4D97-AF65-F5344CB8AC3E}">
        <p14:creationId xmlns:p14="http://schemas.microsoft.com/office/powerpoint/2010/main" val="8616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p:txBody>
          <a:bodyPr/>
          <a:lstStyle/>
          <a:p>
            <a:r>
              <a:rPr lang="en-US" dirty="0"/>
              <a:t>Protect cloud-native workloads from threats</a:t>
            </a:r>
          </a:p>
        </p:txBody>
      </p:sp>
      <p:sp>
        <p:nvSpPr>
          <p:cNvPr id="78" name="TextBox 77">
            <a:extLst>
              <a:ext uri="{FF2B5EF4-FFF2-40B4-BE49-F238E27FC236}">
                <a16:creationId xmlns:a16="http://schemas.microsoft.com/office/drawing/2014/main" id="{A227DE4B-8E53-47ED-91C5-28B0A6937EE9}"/>
              </a:ext>
            </a:extLst>
          </p:cNvPr>
          <p:cNvSpPr txBox="1"/>
          <p:nvPr/>
        </p:nvSpPr>
        <p:spPr>
          <a:xfrm>
            <a:off x="7684370" y="3429000"/>
            <a:ext cx="1503660" cy="241381"/>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mn-cs"/>
              </a:rPr>
              <a:t>VMSS</a:t>
            </a:r>
          </a:p>
        </p:txBody>
      </p:sp>
      <p:sp>
        <p:nvSpPr>
          <p:cNvPr id="50" name="TextBox 49">
            <a:extLst>
              <a:ext uri="{FF2B5EF4-FFF2-40B4-BE49-F238E27FC236}">
                <a16:creationId xmlns:a16="http://schemas.microsoft.com/office/drawing/2014/main" id="{A210527D-0E25-4B3F-9078-CDA8A90E3ADD}"/>
              </a:ext>
            </a:extLst>
          </p:cNvPr>
          <p:cNvSpPr txBox="1"/>
          <p:nvPr/>
        </p:nvSpPr>
        <p:spPr>
          <a:xfrm>
            <a:off x="9866353" y="3421344"/>
            <a:ext cx="1503660" cy="241381"/>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mn-cs"/>
              </a:rPr>
              <a:t>Containers</a:t>
            </a:r>
          </a:p>
        </p:txBody>
      </p:sp>
      <p:sp>
        <p:nvSpPr>
          <p:cNvPr id="51" name="TextBox 50">
            <a:extLst>
              <a:ext uri="{FF2B5EF4-FFF2-40B4-BE49-F238E27FC236}">
                <a16:creationId xmlns:a16="http://schemas.microsoft.com/office/drawing/2014/main" id="{D5363683-784F-4DFF-9C12-7A3EB24C43BB}"/>
              </a:ext>
            </a:extLst>
          </p:cNvPr>
          <p:cNvSpPr txBox="1"/>
          <p:nvPr/>
        </p:nvSpPr>
        <p:spPr>
          <a:xfrm>
            <a:off x="5452393" y="3421345"/>
            <a:ext cx="1503660" cy="241381"/>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mn-cs"/>
              </a:rPr>
              <a:t>Azure Web Apps</a:t>
            </a:r>
          </a:p>
        </p:txBody>
      </p:sp>
      <p:sp>
        <p:nvSpPr>
          <p:cNvPr id="52" name="Text Placeholder 1">
            <a:extLst>
              <a:ext uri="{FF2B5EF4-FFF2-40B4-BE49-F238E27FC236}">
                <a16:creationId xmlns:a16="http://schemas.microsoft.com/office/drawing/2014/main" id="{81C24F15-88CE-43CE-92C8-E1ED87E66B0D}"/>
              </a:ext>
            </a:extLst>
          </p:cNvPr>
          <p:cNvSpPr txBox="1">
            <a:spLocks/>
          </p:cNvSpPr>
          <p:nvPr/>
        </p:nvSpPr>
        <p:spPr>
          <a:xfrm>
            <a:off x="455996" y="2319621"/>
            <a:ext cx="3998696" cy="2968978"/>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Detect and alert on abnormal admin behavior or compromised web applications</a:t>
            </a:r>
          </a:p>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Protects VMSS and containers from malicious attacks</a:t>
            </a:r>
          </a:p>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CIS benchmark for Dockers on Linux IaaS &amp; vulnerability scanning on ACR images</a:t>
            </a:r>
          </a:p>
        </p:txBody>
      </p:sp>
      <p:grpSp>
        <p:nvGrpSpPr>
          <p:cNvPr id="6" name="Group 5">
            <a:extLst>
              <a:ext uri="{FF2B5EF4-FFF2-40B4-BE49-F238E27FC236}">
                <a16:creationId xmlns:a16="http://schemas.microsoft.com/office/drawing/2014/main" id="{DD636A58-42AD-4E70-98B3-D4A39A846C55}"/>
              </a:ext>
            </a:extLst>
          </p:cNvPr>
          <p:cNvGrpSpPr/>
          <p:nvPr/>
        </p:nvGrpSpPr>
        <p:grpSpPr>
          <a:xfrm>
            <a:off x="5452393" y="3818268"/>
            <a:ext cx="1470331" cy="1470331"/>
            <a:chOff x="5043543" y="3372850"/>
            <a:chExt cx="1499814" cy="1499814"/>
          </a:xfrm>
        </p:grpSpPr>
        <p:pic>
          <p:nvPicPr>
            <p:cNvPr id="32" name="Picture 31">
              <a:extLst>
                <a:ext uri="{FF2B5EF4-FFF2-40B4-BE49-F238E27FC236}">
                  <a16:creationId xmlns:a16="http://schemas.microsoft.com/office/drawing/2014/main" id="{F2CE4C74-A00B-4E70-A434-3F461BECD3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6270" y="3825577"/>
              <a:ext cx="594360" cy="594360"/>
            </a:xfrm>
            <a:prstGeom prst="rect">
              <a:avLst/>
            </a:prstGeom>
          </p:spPr>
        </p:pic>
        <p:sp>
          <p:nvSpPr>
            <p:cNvPr id="2" name="Oval 1">
              <a:extLst>
                <a:ext uri="{FF2B5EF4-FFF2-40B4-BE49-F238E27FC236}">
                  <a16:creationId xmlns:a16="http://schemas.microsoft.com/office/drawing/2014/main" id="{C30DB36E-6E1B-457A-885A-6D1A862D5825}"/>
                </a:ext>
              </a:extLst>
            </p:cNvPr>
            <p:cNvSpPr/>
            <p:nvPr/>
          </p:nvSpPr>
          <p:spPr bwMode="auto">
            <a:xfrm>
              <a:off x="5043543" y="3372850"/>
              <a:ext cx="1499814" cy="1499814"/>
            </a:xfrm>
            <a:prstGeom prst="ellipse">
              <a:avLst/>
            </a:prstGeom>
            <a:noFill/>
            <a:ln w="285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780ACFE-7084-4C54-B39A-C0E63D40DD24}"/>
                </a:ext>
              </a:extLst>
            </p:cNvPr>
            <p:cNvSpPr/>
            <p:nvPr/>
          </p:nvSpPr>
          <p:spPr bwMode="auto">
            <a:xfrm>
              <a:off x="5193178" y="3522485"/>
              <a:ext cx="1200544" cy="1200544"/>
            </a:xfrm>
            <a:prstGeom prst="ellipse">
              <a:avLst/>
            </a:prstGeom>
            <a:noFill/>
            <a:ln w="28575">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0DCE3AFE-A4C2-412A-BF8B-4E2AC057417C}"/>
                </a:ext>
              </a:extLst>
            </p:cNvPr>
            <p:cNvSpPr/>
            <p:nvPr/>
          </p:nvSpPr>
          <p:spPr bwMode="auto">
            <a:xfrm>
              <a:off x="5337607" y="3666914"/>
              <a:ext cx="911686" cy="911686"/>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E640130-A3B3-4B81-807C-17E8C268A6D1}"/>
              </a:ext>
            </a:extLst>
          </p:cNvPr>
          <p:cNvGrpSpPr/>
          <p:nvPr/>
        </p:nvGrpSpPr>
        <p:grpSpPr>
          <a:xfrm>
            <a:off x="7684370" y="3818268"/>
            <a:ext cx="1470331" cy="1470331"/>
            <a:chOff x="7320276" y="3372850"/>
            <a:chExt cx="1499814" cy="1499814"/>
          </a:xfrm>
        </p:grpSpPr>
        <p:sp>
          <p:nvSpPr>
            <p:cNvPr id="37" name="Oval 36">
              <a:extLst>
                <a:ext uri="{FF2B5EF4-FFF2-40B4-BE49-F238E27FC236}">
                  <a16:creationId xmlns:a16="http://schemas.microsoft.com/office/drawing/2014/main" id="{22DBFE6E-EBB4-4B09-A419-463E8826405D}"/>
                </a:ext>
              </a:extLst>
            </p:cNvPr>
            <p:cNvSpPr/>
            <p:nvPr/>
          </p:nvSpPr>
          <p:spPr bwMode="auto">
            <a:xfrm>
              <a:off x="7320276" y="3372850"/>
              <a:ext cx="1499814" cy="1499814"/>
            </a:xfrm>
            <a:prstGeom prst="ellipse">
              <a:avLst/>
            </a:prstGeom>
            <a:noFill/>
            <a:ln w="285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AB5ECF24-77A7-4BEC-8A3B-1D8791F55CD2}"/>
                </a:ext>
              </a:extLst>
            </p:cNvPr>
            <p:cNvSpPr/>
            <p:nvPr/>
          </p:nvSpPr>
          <p:spPr bwMode="auto">
            <a:xfrm>
              <a:off x="7469911" y="3522485"/>
              <a:ext cx="1200544" cy="1200544"/>
            </a:xfrm>
            <a:prstGeom prst="ellipse">
              <a:avLst/>
            </a:prstGeom>
            <a:noFill/>
            <a:ln w="28575">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73B95C8-4915-49EB-9AA6-AB5C8FE200BA}"/>
                </a:ext>
              </a:extLst>
            </p:cNvPr>
            <p:cNvSpPr/>
            <p:nvPr/>
          </p:nvSpPr>
          <p:spPr bwMode="auto">
            <a:xfrm>
              <a:off x="7614340" y="3666914"/>
              <a:ext cx="911686" cy="911686"/>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Graphic 43">
              <a:extLst>
                <a:ext uri="{FF2B5EF4-FFF2-40B4-BE49-F238E27FC236}">
                  <a16:creationId xmlns:a16="http://schemas.microsoft.com/office/drawing/2014/main" id="{86F0C4D6-9932-435B-B157-3226225E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1211" y="3930787"/>
              <a:ext cx="539192" cy="497448"/>
            </a:xfrm>
            <a:prstGeom prst="rect">
              <a:avLst/>
            </a:prstGeom>
          </p:spPr>
        </p:pic>
      </p:grpSp>
      <p:grpSp>
        <p:nvGrpSpPr>
          <p:cNvPr id="4" name="Group 3">
            <a:extLst>
              <a:ext uri="{FF2B5EF4-FFF2-40B4-BE49-F238E27FC236}">
                <a16:creationId xmlns:a16="http://schemas.microsoft.com/office/drawing/2014/main" id="{1531AD0B-66D4-4739-9576-1E198ACB3A31}"/>
              </a:ext>
            </a:extLst>
          </p:cNvPr>
          <p:cNvGrpSpPr/>
          <p:nvPr/>
        </p:nvGrpSpPr>
        <p:grpSpPr>
          <a:xfrm>
            <a:off x="9883018" y="3818268"/>
            <a:ext cx="1470331" cy="1470331"/>
            <a:chOff x="6454051" y="4955000"/>
            <a:chExt cx="1499814" cy="1499814"/>
          </a:xfrm>
        </p:grpSpPr>
        <p:sp>
          <p:nvSpPr>
            <p:cNvPr id="41" name="Oval 40">
              <a:extLst>
                <a:ext uri="{FF2B5EF4-FFF2-40B4-BE49-F238E27FC236}">
                  <a16:creationId xmlns:a16="http://schemas.microsoft.com/office/drawing/2014/main" id="{71EB1B82-EA0D-424E-A9E8-BCF7F7E316D0}"/>
                </a:ext>
              </a:extLst>
            </p:cNvPr>
            <p:cNvSpPr/>
            <p:nvPr/>
          </p:nvSpPr>
          <p:spPr bwMode="auto">
            <a:xfrm>
              <a:off x="6454051" y="4955000"/>
              <a:ext cx="1499814" cy="1499814"/>
            </a:xfrm>
            <a:prstGeom prst="ellipse">
              <a:avLst/>
            </a:prstGeom>
            <a:noFill/>
            <a:ln w="285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F0F7AA18-FC5B-4054-BC17-95D407A84343}"/>
                </a:ext>
              </a:extLst>
            </p:cNvPr>
            <p:cNvSpPr/>
            <p:nvPr/>
          </p:nvSpPr>
          <p:spPr bwMode="auto">
            <a:xfrm>
              <a:off x="6603686" y="5104635"/>
              <a:ext cx="1200544" cy="1200544"/>
            </a:xfrm>
            <a:prstGeom prst="ellipse">
              <a:avLst/>
            </a:prstGeom>
            <a:noFill/>
            <a:ln w="28575">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E9602B96-5C5E-4F7C-BB28-923D1AAF1950}"/>
                </a:ext>
              </a:extLst>
            </p:cNvPr>
            <p:cNvSpPr/>
            <p:nvPr/>
          </p:nvSpPr>
          <p:spPr bwMode="auto">
            <a:xfrm>
              <a:off x="6748115" y="5249064"/>
              <a:ext cx="911686" cy="911686"/>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44">
              <a:extLst>
                <a:ext uri="{FF2B5EF4-FFF2-40B4-BE49-F238E27FC236}">
                  <a16:creationId xmlns:a16="http://schemas.microsoft.com/office/drawing/2014/main" id="{674A4B16-B247-4793-98C5-B984231E3778}"/>
                </a:ext>
              </a:extLst>
            </p:cNvPr>
            <p:cNvPicPr>
              <a:picLocks noChangeAspect="1"/>
            </p:cNvPicPr>
            <p:nvPr/>
          </p:nvPicPr>
          <p:blipFill>
            <a:blip r:embed="rId6"/>
            <a:stretch>
              <a:fillRect/>
            </a:stretch>
          </p:blipFill>
          <p:spPr>
            <a:xfrm>
              <a:off x="6958355" y="5469635"/>
              <a:ext cx="491206" cy="490395"/>
            </a:xfrm>
            <a:prstGeom prst="rect">
              <a:avLst/>
            </a:prstGeom>
          </p:spPr>
        </p:pic>
      </p:grpSp>
      <p:sp>
        <p:nvSpPr>
          <p:cNvPr id="114" name="Shield_EA18" title="Icon of a shield">
            <a:extLst>
              <a:ext uri="{FF2B5EF4-FFF2-40B4-BE49-F238E27FC236}">
                <a16:creationId xmlns:a16="http://schemas.microsoft.com/office/drawing/2014/main" id="{0BF4A9C8-C443-4559-AC70-7DBB215032F3}"/>
              </a:ext>
            </a:extLst>
          </p:cNvPr>
          <p:cNvSpPr>
            <a:spLocks noChangeAspect="1"/>
          </p:cNvSpPr>
          <p:nvPr/>
        </p:nvSpPr>
        <p:spPr bwMode="auto">
          <a:xfrm>
            <a:off x="5175768" y="4317915"/>
            <a:ext cx="482689" cy="51390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sp>
        <p:nvSpPr>
          <p:cNvPr id="115" name="Shield_EA18" title="Icon of a shield">
            <a:extLst>
              <a:ext uri="{FF2B5EF4-FFF2-40B4-BE49-F238E27FC236}">
                <a16:creationId xmlns:a16="http://schemas.microsoft.com/office/drawing/2014/main" id="{1F7F58E6-A8A3-46C4-9955-E81A32D7B605}"/>
              </a:ext>
            </a:extLst>
          </p:cNvPr>
          <p:cNvSpPr>
            <a:spLocks noChangeAspect="1"/>
          </p:cNvSpPr>
          <p:nvPr/>
        </p:nvSpPr>
        <p:spPr bwMode="auto">
          <a:xfrm>
            <a:off x="9594734" y="4352121"/>
            <a:ext cx="482689" cy="51390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sp>
        <p:nvSpPr>
          <p:cNvPr id="113" name="Shield_EA18" title="Icon of a shield">
            <a:extLst>
              <a:ext uri="{FF2B5EF4-FFF2-40B4-BE49-F238E27FC236}">
                <a16:creationId xmlns:a16="http://schemas.microsoft.com/office/drawing/2014/main" id="{2BAD0FC9-D877-46C3-902D-3791F30616C9}"/>
              </a:ext>
            </a:extLst>
          </p:cNvPr>
          <p:cNvSpPr>
            <a:spLocks noChangeAspect="1"/>
          </p:cNvSpPr>
          <p:nvPr/>
        </p:nvSpPr>
        <p:spPr bwMode="auto">
          <a:xfrm>
            <a:off x="7396087" y="4352121"/>
            <a:ext cx="482689" cy="51390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sp>
        <p:nvSpPr>
          <p:cNvPr id="55" name="Right Bracket 54">
            <a:extLst>
              <a:ext uri="{FF2B5EF4-FFF2-40B4-BE49-F238E27FC236}">
                <a16:creationId xmlns:a16="http://schemas.microsoft.com/office/drawing/2014/main" id="{CF0A446D-27B0-4CCC-B1FD-1235D6289978}"/>
              </a:ext>
            </a:extLst>
          </p:cNvPr>
          <p:cNvSpPr/>
          <p:nvPr/>
        </p:nvSpPr>
        <p:spPr>
          <a:xfrm rot="16200000">
            <a:off x="8169478" y="-254148"/>
            <a:ext cx="374319" cy="6361738"/>
          </a:xfrm>
          <a:prstGeom prst="rightBracket">
            <a:avLst>
              <a:gd name="adj" fmla="val 0"/>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pic>
        <p:nvPicPr>
          <p:cNvPr id="49" name="Graphic 48">
            <a:extLst>
              <a:ext uri="{FF2B5EF4-FFF2-40B4-BE49-F238E27FC236}">
                <a16:creationId xmlns:a16="http://schemas.microsoft.com/office/drawing/2014/main" id="{7D724D2B-972D-4DE6-9992-E58FCBC537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5215" y="2365242"/>
            <a:ext cx="748641" cy="748640"/>
          </a:xfrm>
          <a:prstGeom prst="rect">
            <a:avLst/>
          </a:prstGeom>
        </p:spPr>
      </p:pic>
      <p:sp>
        <p:nvSpPr>
          <p:cNvPr id="33" name="Rectangle 32">
            <a:extLst>
              <a:ext uri="{FF2B5EF4-FFF2-40B4-BE49-F238E27FC236}">
                <a16:creationId xmlns:a16="http://schemas.microsoft.com/office/drawing/2014/main" id="{F96A0C98-6F9E-4D40-ADD6-93FA9E2EEB30}"/>
              </a:ext>
            </a:extLst>
          </p:cNvPr>
          <p:cNvSpPr/>
          <p:nvPr/>
        </p:nvSpPr>
        <p:spPr bwMode="auto">
          <a:xfrm>
            <a:off x="4842653" y="5698258"/>
            <a:ext cx="7027967" cy="843082"/>
          </a:xfrm>
          <a:prstGeom prst="rect">
            <a:avLst/>
          </a:prstGeom>
          <a:ln>
            <a:solidFill>
              <a:schemeClr val="bg1"/>
            </a:solidFill>
            <a:headEnd type="none" w="med" len="med"/>
            <a:tailEnd type="none" w="med" len="med"/>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90000"/>
              </a:lnSpc>
              <a:spcBef>
                <a:spcPts val="2353"/>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n-ea"/>
                <a:cs typeface="+mn-cs"/>
              </a:rPr>
              <a:t>&gt;75% </a:t>
            </a:r>
            <a:r>
              <a:rPr kumimoji="0" lang="en-US" sz="2000" b="0" i="0" u="none" strike="noStrike" kern="1200" cap="none" spc="0" normalizeH="0" baseline="0" noProof="0" dirty="0">
                <a:ln>
                  <a:noFill/>
                </a:ln>
                <a:solidFill>
                  <a:srgbClr val="000000"/>
                </a:solidFill>
                <a:effectLst/>
                <a:uLnTx/>
                <a:uFillTx/>
                <a:latin typeface="Segoe UI"/>
                <a:ea typeface="+mn-ea"/>
                <a:cs typeface="+mn-cs"/>
              </a:rPr>
              <a:t>of global organizations will be </a:t>
            </a:r>
            <a:r>
              <a:rPr kumimoji="0" lang="en-US" sz="2000" b="0" i="0" u="none" strike="noStrike" kern="1200" cap="none" spc="0" normalizeH="0" baseline="0" noProof="0" dirty="0">
                <a:ln>
                  <a:noFill/>
                </a:ln>
                <a:solidFill>
                  <a:srgbClr val="0070C0"/>
                </a:solidFill>
                <a:effectLst/>
                <a:uLnTx/>
                <a:uFillTx/>
                <a:latin typeface="Segoe UI"/>
                <a:ea typeface="+mn-ea"/>
                <a:cs typeface="+mn-cs"/>
              </a:rPr>
              <a:t>running containerized applications </a:t>
            </a:r>
            <a:r>
              <a:rPr kumimoji="0" lang="en-US" sz="2000" b="0" i="0" u="none" strike="noStrike" kern="1200" cap="none" spc="0" normalizeH="0" baseline="0" noProof="0" dirty="0">
                <a:ln>
                  <a:noFill/>
                </a:ln>
                <a:solidFill>
                  <a:srgbClr val="000000"/>
                </a:solidFill>
                <a:effectLst/>
                <a:uLnTx/>
                <a:uFillTx/>
                <a:latin typeface="Segoe UI"/>
                <a:ea typeface="+mn-ea"/>
                <a:cs typeface="+mn-cs"/>
              </a:rPr>
              <a:t>in production by 2022 (Gartner)</a:t>
            </a:r>
          </a:p>
        </p:txBody>
      </p:sp>
    </p:spTree>
    <p:extLst>
      <p:ext uri="{BB962C8B-B14F-4D97-AF65-F5344CB8AC3E}">
        <p14:creationId xmlns:p14="http://schemas.microsoft.com/office/powerpoint/2010/main" val="135501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469592" y="1996546"/>
            <a:ext cx="4501242" cy="38623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Seamless deployment and configuration of the </a:t>
            </a:r>
            <a:br>
              <a:rPr kumimoji="0" lang="en-US" sz="1961" b="0" i="0" u="none" strike="noStrike" kern="1200" cap="none" spc="0" normalizeH="0" baseline="0" noProof="0" dirty="0">
                <a:ln>
                  <a:noFill/>
                </a:ln>
                <a:solidFill>
                  <a:srgbClr val="3C3C41"/>
                </a:solidFill>
                <a:effectLst/>
                <a:uLnTx/>
                <a:uFillTx/>
                <a:latin typeface="Segoe UI"/>
                <a:ea typeface="+mn-ea"/>
                <a:cs typeface="+mn-cs"/>
              </a:rPr>
            </a:br>
            <a:r>
              <a:rPr kumimoji="0" lang="en-US" sz="1961" b="0" i="0" u="none" strike="noStrike" kern="1200" cap="none" spc="0" normalizeH="0" baseline="0" noProof="0" dirty="0">
                <a:ln>
                  <a:noFill/>
                </a:ln>
                <a:solidFill>
                  <a:srgbClr val="3C3C41"/>
                </a:solidFill>
                <a:effectLst/>
                <a:uLnTx/>
                <a:uFillTx/>
                <a:latin typeface="Segoe UI"/>
                <a:ea typeface="+mn-ea"/>
                <a:cs typeface="+mn-cs"/>
              </a:rPr>
              <a:t>vulnerability scanner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Scan container images for vulnerabilities upon push to an ACR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Visibility to vulnerable ACR container images including vulnerabilities details, severity classification and guidance </a:t>
            </a:r>
            <a:br>
              <a:rPr kumimoji="0" lang="en-US" sz="1961" b="0" i="0" u="none" strike="noStrike" kern="1200" cap="none" spc="0" normalizeH="0" baseline="0" noProof="0" dirty="0">
                <a:ln>
                  <a:noFill/>
                </a:ln>
                <a:solidFill>
                  <a:srgbClr val="3C3C41"/>
                </a:solidFill>
                <a:effectLst/>
                <a:uLnTx/>
                <a:uFillTx/>
                <a:latin typeface="Segoe UI"/>
                <a:ea typeface="+mn-ea"/>
                <a:cs typeface="+mn-cs"/>
              </a:rPr>
            </a:br>
            <a:r>
              <a:rPr kumimoji="0" lang="en-US" sz="1961" b="0" i="0" u="none" strike="noStrike" kern="1200" cap="none" spc="0" normalizeH="0" baseline="0" noProof="0" dirty="0">
                <a:ln>
                  <a:noFill/>
                </a:ln>
                <a:solidFill>
                  <a:srgbClr val="3C3C41"/>
                </a:solidFill>
                <a:effectLst/>
                <a:uLnTx/>
                <a:uFillTx/>
                <a:latin typeface="Segoe UI"/>
                <a:ea typeface="+mn-ea"/>
                <a:cs typeface="+mn-cs"/>
              </a:rPr>
              <a:t>to remediation</a:t>
            </a:r>
          </a:p>
        </p:txBody>
      </p:sp>
      <p:sp>
        <p:nvSpPr>
          <p:cNvPr id="2" name="Rectangle 1">
            <a:extLst>
              <a:ext uri="{FF2B5EF4-FFF2-40B4-BE49-F238E27FC236}">
                <a16:creationId xmlns:a16="http://schemas.microsoft.com/office/drawing/2014/main" id="{56EE32EC-3F5A-4E7D-9BF9-EAB96013652B}"/>
              </a:ext>
            </a:extLst>
          </p:cNvPr>
          <p:cNvSpPr/>
          <p:nvPr/>
        </p:nvSpPr>
        <p:spPr>
          <a:xfrm>
            <a:off x="175460" y="854837"/>
            <a:ext cx="12192001" cy="369332"/>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Public preview available in </a:t>
            </a:r>
            <a:r>
              <a:rPr kumimoji="0" lang="en-US" sz="1800" b="0" i="1"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standard </a:t>
            </a: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ASC with a new container registries add-on</a:t>
            </a:r>
          </a:p>
        </p:txBody>
      </p:sp>
      <p:pic>
        <p:nvPicPr>
          <p:cNvPr id="4" name="Picture 3" descr="A screenshot of a computer screen&#10;&#10;Description automatically generated">
            <a:extLst>
              <a:ext uri="{FF2B5EF4-FFF2-40B4-BE49-F238E27FC236}">
                <a16:creationId xmlns:a16="http://schemas.microsoft.com/office/drawing/2014/main" id="{787FDAA8-048E-41B1-9FC9-D1601697A633}"/>
              </a:ext>
            </a:extLst>
          </p:cNvPr>
          <p:cNvPicPr>
            <a:picLocks noChangeAspect="1"/>
          </p:cNvPicPr>
          <p:nvPr/>
        </p:nvPicPr>
        <p:blipFill>
          <a:blip r:embed="rId3"/>
          <a:stretch>
            <a:fillRect/>
          </a:stretch>
        </p:blipFill>
        <p:spPr>
          <a:xfrm>
            <a:off x="5351522" y="1795068"/>
            <a:ext cx="6615426" cy="42473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C99698F-1989-4ADF-82E8-7C7625BD21C1}"/>
              </a:ext>
            </a:extLst>
          </p:cNvPr>
          <p:cNvSpPr txBox="1">
            <a:spLocks/>
          </p:cNvSpPr>
          <p:nvPr/>
        </p:nvSpPr>
        <p:spPr>
          <a:xfrm>
            <a:off x="588262" y="457200"/>
            <a:ext cx="11378685" cy="4224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Built-in vulnerability assessment for container images</a:t>
            </a:r>
          </a:p>
        </p:txBody>
      </p:sp>
      <p:pic>
        <p:nvPicPr>
          <p:cNvPr id="8" name="Picture 7">
            <a:extLst>
              <a:ext uri="{FF2B5EF4-FFF2-40B4-BE49-F238E27FC236}">
                <a16:creationId xmlns:a16="http://schemas.microsoft.com/office/drawing/2014/main" id="{8E5C2366-CB43-47BE-B8F1-C2BCDE3F344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14265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11="http://schemas.microsoft.com/office/drawing/2016/11/main"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0E6DFED-B7E7-4530-BE4A-4A25A00BCB93}"/>
              </a:ext>
            </a:extLst>
          </p:cNvPr>
          <p:cNvPicPr>
            <a:picLocks noChangeAspect="1"/>
          </p:cNvPicPr>
          <p:nvPr/>
        </p:nvPicPr>
        <p:blipFill rotWithShape="1">
          <a:blip r:embed="rId3"/>
          <a:srcRect l="3253"/>
          <a:stretch/>
        </p:blipFill>
        <p:spPr>
          <a:xfrm>
            <a:off x="6445446" y="3943395"/>
            <a:ext cx="5652284" cy="27203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EE32EC-3F5A-4E7D-9BF9-EAB96013652B}"/>
              </a:ext>
            </a:extLst>
          </p:cNvPr>
          <p:cNvSpPr/>
          <p:nvPr/>
        </p:nvSpPr>
        <p:spPr>
          <a:xfrm>
            <a:off x="268210" y="926125"/>
            <a:ext cx="12192001" cy="369332"/>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Now available in standard Azure security center with the new container service add-on</a:t>
            </a:r>
          </a:p>
        </p:txBody>
      </p:sp>
      <p:sp>
        <p:nvSpPr>
          <p:cNvPr id="9" name="Text Placeholder 5">
            <a:extLst>
              <a:ext uri="{FF2B5EF4-FFF2-40B4-BE49-F238E27FC236}">
                <a16:creationId xmlns:a16="http://schemas.microsoft.com/office/drawing/2014/main" id="{978C3EBA-53F8-4C03-885B-12D452B89EF1}"/>
              </a:ext>
            </a:extLst>
          </p:cNvPr>
          <p:cNvSpPr txBox="1">
            <a:spLocks/>
          </p:cNvSpPr>
          <p:nvPr/>
        </p:nvSpPr>
        <p:spPr>
          <a:xfrm>
            <a:off x="442592" y="2243705"/>
            <a:ext cx="5413186" cy="35291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Protecting Container hosts (IaaS)</a:t>
            </a:r>
          </a:p>
          <a:p>
            <a:pPr marL="566997"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CIS Docker Benchmark assessment</a:t>
            </a:r>
          </a:p>
          <a:p>
            <a:pPr marL="566997"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Node Threat Protection </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Protecting AKS</a:t>
            </a:r>
          </a:p>
          <a:p>
            <a:pPr marL="566997"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Actionable recommendations based on AKS best practices</a:t>
            </a:r>
          </a:p>
          <a:p>
            <a:pPr marL="566997"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Cluster and Node Threat detection based on AKS audit log and Node </a:t>
            </a:r>
            <a:r>
              <a:rPr kumimoji="0" lang="en-US" sz="1961" b="0" i="0" u="none" strike="noStrike" kern="1200" cap="none" spc="0" normalizeH="0" baseline="0" noProof="0" dirty="0" err="1">
                <a:ln>
                  <a:noFill/>
                </a:ln>
                <a:solidFill>
                  <a:srgbClr val="3C3C41"/>
                </a:solidFill>
                <a:effectLst/>
                <a:uLnTx/>
                <a:uFillTx/>
                <a:latin typeface="Segoe UI"/>
                <a:ea typeface="+mn-ea"/>
                <a:cs typeface="+mn-cs"/>
              </a:rPr>
              <a:t>Auditd</a:t>
            </a: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67F75E05-1A4C-4E61-A20B-A13D8D39C8E8}"/>
              </a:ext>
            </a:extLst>
          </p:cNvPr>
          <p:cNvPicPr>
            <a:picLocks noChangeAspect="1"/>
          </p:cNvPicPr>
          <p:nvPr/>
        </p:nvPicPr>
        <p:blipFill rotWithShape="1">
          <a:blip r:embed="rId4"/>
          <a:srcRect b="18744"/>
          <a:stretch/>
        </p:blipFill>
        <p:spPr>
          <a:xfrm>
            <a:off x="6421046" y="1664555"/>
            <a:ext cx="5652284" cy="27321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0" name="Title 1">
            <a:extLst>
              <a:ext uri="{FF2B5EF4-FFF2-40B4-BE49-F238E27FC236}">
                <a16:creationId xmlns:a16="http://schemas.microsoft.com/office/drawing/2014/main" id="{A6C82F1A-3180-4D8D-AAE5-8DA6C54C8FC1}"/>
              </a:ext>
            </a:extLst>
          </p:cNvPr>
          <p:cNvSpPr txBox="1">
            <a:spLocks/>
          </p:cNvSpPr>
          <p:nvPr/>
        </p:nvSpPr>
        <p:spPr>
          <a:xfrm>
            <a:off x="572078" y="546212"/>
            <a:ext cx="11378685" cy="4224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Cloud workload protection for containers</a:t>
            </a:r>
          </a:p>
        </p:txBody>
      </p:sp>
      <p:pic>
        <p:nvPicPr>
          <p:cNvPr id="7" name="Picture 6">
            <a:extLst>
              <a:ext uri="{FF2B5EF4-FFF2-40B4-BE49-F238E27FC236}">
                <a16:creationId xmlns:a16="http://schemas.microsoft.com/office/drawing/2014/main" id="{A7CB1EAC-6BB4-4B5E-8041-F1A49364DA2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26843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11="http://schemas.microsoft.com/office/drawing/2016/11/main"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336">
            <a:extLst>
              <a:ext uri="{FF2B5EF4-FFF2-40B4-BE49-F238E27FC236}">
                <a16:creationId xmlns:a16="http://schemas.microsoft.com/office/drawing/2014/main" id="{DEA39DDA-9276-41C5-B017-786FC1BABF18}"/>
              </a:ext>
            </a:extLst>
          </p:cNvPr>
          <p:cNvSpPr/>
          <p:nvPr/>
        </p:nvSpPr>
        <p:spPr>
          <a:xfrm>
            <a:off x="1911281" y="1496998"/>
            <a:ext cx="9644321" cy="4903381"/>
          </a:xfrm>
          <a:prstGeom prst="roundRect">
            <a:avLst>
              <a:gd name="adj" fmla="val 0"/>
            </a:avLst>
          </a:prstGeom>
          <a:noFill/>
          <a:ln w="12700" cap="flat" cmpd="sng" algn="ctr">
            <a:solidFill>
              <a:schemeClr val="accent1"/>
            </a:solidFill>
            <a:prstDash val="solid"/>
          </a:ln>
          <a:effectLst/>
        </p:spPr>
        <p:txBody>
          <a:bodyPr rtlCol="0" anchor="ctr"/>
          <a:lstStyle/>
          <a:p>
            <a:pPr marL="0" marR="0" lvl="0" indent="0" algn="ctr" defTabSz="914225" rtl="1"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6077239" y="2778689"/>
            <a:ext cx="872734" cy="520604"/>
            <a:chOff x="4403988" y="2704531"/>
            <a:chExt cx="872858" cy="52067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2632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282828"/>
                  </a:solidFill>
                  <a:effectLst/>
                  <a:uLnTx/>
                  <a:uFillTx/>
                  <a:latin typeface="Segoe UI"/>
                  <a:ea typeface="+mn-ea"/>
                  <a:cs typeface="Arial" charset="0"/>
                </a:rPr>
                <a:t>Azure VM</a:t>
              </a:r>
            </a:p>
          </p:txBody>
        </p:sp>
      </p:grpSp>
      <p:pic>
        <p:nvPicPr>
          <p:cNvPr id="29" name="Picture 10" descr="תוצאת תמונה עבור ‪azure kubernetes service‬‏">
            <a:extLst>
              <a:ext uri="{FF2B5EF4-FFF2-40B4-BE49-F238E27FC236}">
                <a16:creationId xmlns:a16="http://schemas.microsoft.com/office/drawing/2014/main" id="{03F1EBB8-940F-4022-AE1C-B62932164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7787" y="1626078"/>
            <a:ext cx="741140" cy="61520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28279DE8-4A50-40F4-A3CD-80FE1DF531EF}"/>
              </a:ext>
            </a:extLst>
          </p:cNvPr>
          <p:cNvSpPr/>
          <p:nvPr/>
        </p:nvSpPr>
        <p:spPr>
          <a:xfrm>
            <a:off x="5856974" y="1883863"/>
            <a:ext cx="1536008" cy="1545138"/>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A349C3A2-5415-4F9E-B604-6D10CF5B59A7}"/>
              </a:ext>
            </a:extLst>
          </p:cNvPr>
          <p:cNvSpPr/>
          <p:nvPr/>
        </p:nvSpPr>
        <p:spPr>
          <a:xfrm>
            <a:off x="6005193" y="209947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0000"/>
                </a:solidFill>
                <a:effectLst/>
                <a:uLnTx/>
                <a:uFillTx/>
                <a:latin typeface="Calibri" panose="020F0502020204030204"/>
                <a:ea typeface="+mn-ea"/>
                <a:cs typeface="+mn-cs"/>
              </a:rPr>
              <a:t>API Server</a:t>
            </a:r>
          </a:p>
        </p:txBody>
      </p:sp>
      <p:sp>
        <p:nvSpPr>
          <p:cNvPr id="67" name="TextBox 66">
            <a:extLst>
              <a:ext uri="{FF2B5EF4-FFF2-40B4-BE49-F238E27FC236}">
                <a16:creationId xmlns:a16="http://schemas.microsoft.com/office/drawing/2014/main" id="{1BFA2300-C525-4B44-8B3D-E824096F3C11}"/>
              </a:ext>
            </a:extLst>
          </p:cNvPr>
          <p:cNvSpPr txBox="1"/>
          <p:nvPr/>
        </p:nvSpPr>
        <p:spPr>
          <a:xfrm>
            <a:off x="5846651" y="1561632"/>
            <a:ext cx="1536008" cy="301727"/>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Master Node</a:t>
            </a:r>
          </a:p>
        </p:txBody>
      </p:sp>
      <p:sp>
        <p:nvSpPr>
          <p:cNvPr id="71" name="TextBox 70">
            <a:extLst>
              <a:ext uri="{FF2B5EF4-FFF2-40B4-BE49-F238E27FC236}">
                <a16:creationId xmlns:a16="http://schemas.microsoft.com/office/drawing/2014/main" id="{793C12CC-468F-4EA8-99FD-A2EA31202FBA}"/>
              </a:ext>
            </a:extLst>
          </p:cNvPr>
          <p:cNvSpPr txBox="1"/>
          <p:nvPr/>
        </p:nvSpPr>
        <p:spPr>
          <a:xfrm>
            <a:off x="2659705" y="4057324"/>
            <a:ext cx="1536007"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Node 1</a:t>
            </a:r>
          </a:p>
        </p:txBody>
      </p:sp>
      <p:sp>
        <p:nvSpPr>
          <p:cNvPr id="72" name="TextBox 71">
            <a:extLst>
              <a:ext uri="{FF2B5EF4-FFF2-40B4-BE49-F238E27FC236}">
                <a16:creationId xmlns:a16="http://schemas.microsoft.com/office/drawing/2014/main" id="{73943715-B405-4021-8F4F-655C2FD0026A}"/>
              </a:ext>
            </a:extLst>
          </p:cNvPr>
          <p:cNvSpPr txBox="1"/>
          <p:nvPr/>
        </p:nvSpPr>
        <p:spPr>
          <a:xfrm>
            <a:off x="5874309" y="4095887"/>
            <a:ext cx="1536009"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Node 2</a:t>
            </a:r>
          </a:p>
        </p:txBody>
      </p:sp>
      <p:sp>
        <p:nvSpPr>
          <p:cNvPr id="73" name="TextBox 72">
            <a:extLst>
              <a:ext uri="{FF2B5EF4-FFF2-40B4-BE49-F238E27FC236}">
                <a16:creationId xmlns:a16="http://schemas.microsoft.com/office/drawing/2014/main" id="{6806C162-2790-4EED-85FB-A4156E124977}"/>
              </a:ext>
            </a:extLst>
          </p:cNvPr>
          <p:cNvSpPr txBox="1"/>
          <p:nvPr/>
        </p:nvSpPr>
        <p:spPr>
          <a:xfrm>
            <a:off x="9341577" y="4057323"/>
            <a:ext cx="1536008" cy="3017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Node 3</a:t>
            </a:r>
          </a:p>
        </p:txBody>
      </p:sp>
      <p:grpSp>
        <p:nvGrpSpPr>
          <p:cNvPr id="80" name="Group 79">
            <a:extLst>
              <a:ext uri="{FF2B5EF4-FFF2-40B4-BE49-F238E27FC236}">
                <a16:creationId xmlns:a16="http://schemas.microsoft.com/office/drawing/2014/main" id="{5A0BDD10-2AEE-48AD-AEE3-4912F2A7CE1D}"/>
              </a:ext>
            </a:extLst>
          </p:cNvPr>
          <p:cNvGrpSpPr/>
          <p:nvPr/>
        </p:nvGrpSpPr>
        <p:grpSpPr>
          <a:xfrm>
            <a:off x="9662238" y="5665111"/>
            <a:ext cx="872734" cy="522385"/>
            <a:chOff x="4403988" y="2704531"/>
            <a:chExt cx="872858" cy="522459"/>
          </a:xfrm>
        </p:grpSpPr>
        <p:pic>
          <p:nvPicPr>
            <p:cNvPr id="81" name="Picture 10" descr="תוצאת תמונה עבור ‪azure virtual machine logo‬‏">
              <a:extLst>
                <a:ext uri="{FF2B5EF4-FFF2-40B4-BE49-F238E27FC236}">
                  <a16:creationId xmlns:a16="http://schemas.microsoft.com/office/drawing/2014/main" id="{E32586A0-0E3C-429F-B861-6512EEB20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A54B8330-F49B-4B49-9206-A2858967922D}"/>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282828"/>
                  </a:solidFill>
                  <a:effectLst/>
                  <a:uLnTx/>
                  <a:uFillTx/>
                  <a:latin typeface="Segoe UI"/>
                  <a:ea typeface="+mn-ea"/>
                  <a:cs typeface="Arial" charset="0"/>
                </a:rPr>
                <a:t>Azure VM</a:t>
              </a:r>
            </a:p>
          </p:txBody>
        </p:sp>
      </p:grpSp>
      <p:sp>
        <p:nvSpPr>
          <p:cNvPr id="83" name="Rectangle: Rounded Corners 82">
            <a:extLst>
              <a:ext uri="{FF2B5EF4-FFF2-40B4-BE49-F238E27FC236}">
                <a16:creationId xmlns:a16="http://schemas.microsoft.com/office/drawing/2014/main" id="{1B73D5FC-C0C6-4C9C-B055-5724C4CA72F9}"/>
              </a:ext>
            </a:extLst>
          </p:cNvPr>
          <p:cNvSpPr/>
          <p:nvPr/>
        </p:nvSpPr>
        <p:spPr>
          <a:xfrm>
            <a:off x="9340924" y="4342889"/>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BEBD7FFD-554E-41E3-ABCD-F954900D6E8F}"/>
              </a:ext>
            </a:extLst>
          </p:cNvPr>
          <p:cNvSpPr/>
          <p:nvPr/>
        </p:nvSpPr>
        <p:spPr>
          <a:xfrm>
            <a:off x="9499424" y="5072446"/>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Container</a:t>
            </a:r>
          </a:p>
        </p:txBody>
      </p:sp>
      <p:grpSp>
        <p:nvGrpSpPr>
          <p:cNvPr id="85" name="Group 84">
            <a:extLst>
              <a:ext uri="{FF2B5EF4-FFF2-40B4-BE49-F238E27FC236}">
                <a16:creationId xmlns:a16="http://schemas.microsoft.com/office/drawing/2014/main" id="{9EC3C998-9EB7-4C6E-B8F6-2A9B44A37918}"/>
              </a:ext>
            </a:extLst>
          </p:cNvPr>
          <p:cNvGrpSpPr/>
          <p:nvPr/>
        </p:nvGrpSpPr>
        <p:grpSpPr>
          <a:xfrm>
            <a:off x="2981019" y="5701146"/>
            <a:ext cx="872734" cy="522385"/>
            <a:chOff x="4403988" y="2704531"/>
            <a:chExt cx="872858" cy="522459"/>
          </a:xfrm>
        </p:grpSpPr>
        <p:pic>
          <p:nvPicPr>
            <p:cNvPr id="86" name="Picture 10" descr="תוצאת תמונה עבור ‪azure virtual machine logo‬‏">
              <a:extLst>
                <a:ext uri="{FF2B5EF4-FFF2-40B4-BE49-F238E27FC236}">
                  <a16:creationId xmlns:a16="http://schemas.microsoft.com/office/drawing/2014/main" id="{AE79D2BE-07E2-447B-A44C-5BE108311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8D70E83-10C1-49FB-BD3C-C794962B7FC4}"/>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282828"/>
                  </a:solidFill>
                  <a:effectLst/>
                  <a:uLnTx/>
                  <a:uFillTx/>
                  <a:latin typeface="Segoe UI"/>
                  <a:ea typeface="+mn-ea"/>
                  <a:cs typeface="Arial" charset="0"/>
                </a:rPr>
                <a:t>Azure VM</a:t>
              </a:r>
            </a:p>
          </p:txBody>
        </p:sp>
      </p:grpSp>
      <p:sp>
        <p:nvSpPr>
          <p:cNvPr id="88" name="Rectangle: Rounded Corners 87">
            <a:extLst>
              <a:ext uri="{FF2B5EF4-FFF2-40B4-BE49-F238E27FC236}">
                <a16:creationId xmlns:a16="http://schemas.microsoft.com/office/drawing/2014/main" id="{AEB96C75-2AD0-47C7-A46E-6B9A8959588A}"/>
              </a:ext>
            </a:extLst>
          </p:cNvPr>
          <p:cNvSpPr/>
          <p:nvPr/>
        </p:nvSpPr>
        <p:spPr>
          <a:xfrm>
            <a:off x="2659705"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4D4636AF-4E4A-42F4-B8B8-DD6B1338EDB2}"/>
              </a:ext>
            </a:extLst>
          </p:cNvPr>
          <p:cNvSpPr/>
          <p:nvPr/>
        </p:nvSpPr>
        <p:spPr>
          <a:xfrm>
            <a:off x="2818204"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Container</a:t>
            </a:r>
          </a:p>
        </p:txBody>
      </p:sp>
      <p:sp>
        <p:nvSpPr>
          <p:cNvPr id="90" name="Rectangle: Rounded Corners 89">
            <a:extLst>
              <a:ext uri="{FF2B5EF4-FFF2-40B4-BE49-F238E27FC236}">
                <a16:creationId xmlns:a16="http://schemas.microsoft.com/office/drawing/2014/main" id="{964BA417-E1EE-45AA-95EE-6B9D994F89B5}"/>
              </a:ext>
            </a:extLst>
          </p:cNvPr>
          <p:cNvSpPr/>
          <p:nvPr/>
        </p:nvSpPr>
        <p:spPr>
          <a:xfrm>
            <a:off x="2830038" y="4515817"/>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Container</a:t>
            </a:r>
          </a:p>
        </p:txBody>
      </p:sp>
      <p:grpSp>
        <p:nvGrpSpPr>
          <p:cNvPr id="91" name="Group 90">
            <a:extLst>
              <a:ext uri="{FF2B5EF4-FFF2-40B4-BE49-F238E27FC236}">
                <a16:creationId xmlns:a16="http://schemas.microsoft.com/office/drawing/2014/main" id="{7320DA72-A546-4B72-8F7F-E0827BBA05D1}"/>
              </a:ext>
            </a:extLst>
          </p:cNvPr>
          <p:cNvGrpSpPr/>
          <p:nvPr/>
        </p:nvGrpSpPr>
        <p:grpSpPr>
          <a:xfrm>
            <a:off x="6195623" y="5701146"/>
            <a:ext cx="872734" cy="522385"/>
            <a:chOff x="4403988" y="2704531"/>
            <a:chExt cx="872858" cy="522459"/>
          </a:xfrm>
        </p:grpSpPr>
        <p:pic>
          <p:nvPicPr>
            <p:cNvPr id="92" name="Picture 10" descr="תוצאת תמונה עבור ‪azure virtual machine logo‬‏">
              <a:extLst>
                <a:ext uri="{FF2B5EF4-FFF2-40B4-BE49-F238E27FC236}">
                  <a16:creationId xmlns:a16="http://schemas.microsoft.com/office/drawing/2014/main" id="{E6398E68-8A98-42BE-9D8A-FD5AA7874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5B84BBB-BE3E-45BA-B779-9FB37D796939}"/>
                </a:ext>
              </a:extLst>
            </p:cNvPr>
            <p:cNvSpPr/>
            <p:nvPr/>
          </p:nvSpPr>
          <p:spPr>
            <a:xfrm>
              <a:off x="4403988" y="2998882"/>
              <a:ext cx="872858" cy="22810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282828"/>
                  </a:solidFill>
                  <a:effectLst/>
                  <a:uLnTx/>
                  <a:uFillTx/>
                  <a:latin typeface="Segoe UI"/>
                  <a:ea typeface="+mn-ea"/>
                  <a:cs typeface="Arial" charset="0"/>
                </a:rPr>
                <a:t>Azure VM</a:t>
              </a:r>
            </a:p>
          </p:txBody>
        </p:sp>
      </p:grpSp>
      <p:sp>
        <p:nvSpPr>
          <p:cNvPr id="94" name="Rectangle: Rounded Corners 93">
            <a:extLst>
              <a:ext uri="{FF2B5EF4-FFF2-40B4-BE49-F238E27FC236}">
                <a16:creationId xmlns:a16="http://schemas.microsoft.com/office/drawing/2014/main" id="{F885A592-E2E6-497D-8E1B-6B6910207983}"/>
              </a:ext>
            </a:extLst>
          </p:cNvPr>
          <p:cNvSpPr/>
          <p:nvPr/>
        </p:nvSpPr>
        <p:spPr>
          <a:xfrm>
            <a:off x="5874309" y="4378924"/>
            <a:ext cx="1536008" cy="1814052"/>
          </a:xfrm>
          <a:prstGeom prst="round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6D93D117-29F7-451B-8F35-4D2354651053}"/>
              </a:ext>
            </a:extLst>
          </p:cNvPr>
          <p:cNvSpPr/>
          <p:nvPr/>
        </p:nvSpPr>
        <p:spPr>
          <a:xfrm>
            <a:off x="6032809" y="5108481"/>
            <a:ext cx="1198363" cy="47790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Container</a:t>
            </a:r>
          </a:p>
        </p:txBody>
      </p:sp>
      <p:sp>
        <p:nvSpPr>
          <p:cNvPr id="96" name="Rectangle: Rounded Corners 95">
            <a:extLst>
              <a:ext uri="{FF2B5EF4-FFF2-40B4-BE49-F238E27FC236}">
                <a16:creationId xmlns:a16="http://schemas.microsoft.com/office/drawing/2014/main" id="{A2D7414A-7F94-49E7-BAED-6FE20B499B71}"/>
              </a:ext>
            </a:extLst>
          </p:cNvPr>
          <p:cNvSpPr/>
          <p:nvPr/>
        </p:nvSpPr>
        <p:spPr>
          <a:xfrm>
            <a:off x="6044642" y="4515817"/>
            <a:ext cx="1198363" cy="477908"/>
          </a:xfrm>
          <a:prstGeom prst="roundRect">
            <a:avLst/>
          </a:prstGeom>
          <a:solidFill>
            <a:schemeClr val="accent6">
              <a:lumMod val="20000"/>
              <a:lumOff val="8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Vulnerable application</a:t>
            </a:r>
          </a:p>
        </p:txBody>
      </p:sp>
      <p:cxnSp>
        <p:nvCxnSpPr>
          <p:cNvPr id="99" name="Straight Arrow Connector 98" descr="1">
            <a:extLst>
              <a:ext uri="{FF2B5EF4-FFF2-40B4-BE49-F238E27FC236}">
                <a16:creationId xmlns:a16="http://schemas.microsoft.com/office/drawing/2014/main" id="{5065FE5C-E68D-4608-8765-58C3B623E521}"/>
              </a:ext>
            </a:extLst>
          </p:cNvPr>
          <p:cNvCxnSpPr>
            <a:cxnSpLocks/>
          </p:cNvCxnSpPr>
          <p:nvPr/>
        </p:nvCxnSpPr>
        <p:spPr>
          <a:xfrm>
            <a:off x="1604019" y="3252128"/>
            <a:ext cx="4263759" cy="1260242"/>
          </a:xfrm>
          <a:prstGeom prst="straightConnector1">
            <a:avLst/>
          </a:prstGeom>
          <a:noFill/>
          <a:ln w="38100" cap="flat" cmpd="sng" algn="ctr">
            <a:solidFill>
              <a:srgbClr val="D83B01"/>
            </a:solidFill>
            <a:prstDash val="solid"/>
            <a:headEnd type="none" w="lg" len="med"/>
            <a:tailEnd type="triangle"/>
          </a:ln>
          <a:effectLst/>
        </p:spPr>
      </p:cxnSp>
      <p:sp>
        <p:nvSpPr>
          <p:cNvPr id="37" name="TextBox 36">
            <a:extLst>
              <a:ext uri="{FF2B5EF4-FFF2-40B4-BE49-F238E27FC236}">
                <a16:creationId xmlns:a16="http://schemas.microsoft.com/office/drawing/2014/main" id="{DBC733F1-B821-49B7-840F-62C531D39466}"/>
              </a:ext>
            </a:extLst>
          </p:cNvPr>
          <p:cNvSpPr txBox="1"/>
          <p:nvPr/>
        </p:nvSpPr>
        <p:spPr>
          <a:xfrm>
            <a:off x="3820389" y="362228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sp>
        <p:nvSpPr>
          <p:cNvPr id="43" name="Speech Bubble: Rectangle 42">
            <a:extLst>
              <a:ext uri="{FF2B5EF4-FFF2-40B4-BE49-F238E27FC236}">
                <a16:creationId xmlns:a16="http://schemas.microsoft.com/office/drawing/2014/main" id="{2A204BC0-F1B1-4CB6-8CB6-F77776F8E41C}"/>
              </a:ext>
            </a:extLst>
          </p:cNvPr>
          <p:cNvSpPr/>
          <p:nvPr/>
        </p:nvSpPr>
        <p:spPr bwMode="auto">
          <a:xfrm>
            <a:off x="3199300" y="3165559"/>
            <a:ext cx="740799" cy="342904"/>
          </a:xfrm>
          <a:prstGeom prst="wedgeRectCallout">
            <a:avLst>
              <a:gd name="adj1" fmla="val -24397"/>
              <a:gd name="adj2" fmla="val 120430"/>
            </a:avLst>
          </a:prstGeom>
          <a:noFill/>
          <a:ln w="12700">
            <a:solidFill>
              <a:srgbClr val="002060"/>
            </a:solidFill>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Exploit</a:t>
            </a:r>
          </a:p>
        </p:txBody>
      </p:sp>
      <p:cxnSp>
        <p:nvCxnSpPr>
          <p:cNvPr id="44" name="Straight Arrow Connector 43" descr="1">
            <a:extLst>
              <a:ext uri="{FF2B5EF4-FFF2-40B4-BE49-F238E27FC236}">
                <a16:creationId xmlns:a16="http://schemas.microsoft.com/office/drawing/2014/main" id="{17D53910-B60C-43BD-A6E3-9E057F84EAD3}"/>
              </a:ext>
            </a:extLst>
          </p:cNvPr>
          <p:cNvCxnSpPr>
            <a:cxnSpLocks/>
          </p:cNvCxnSpPr>
          <p:nvPr/>
        </p:nvCxnSpPr>
        <p:spPr>
          <a:xfrm flipV="1">
            <a:off x="7068357" y="2577386"/>
            <a:ext cx="0" cy="1934985"/>
          </a:xfrm>
          <a:prstGeom prst="straightConnector1">
            <a:avLst/>
          </a:prstGeom>
          <a:noFill/>
          <a:ln w="38100" cap="flat" cmpd="sng" algn="ctr">
            <a:solidFill>
              <a:srgbClr val="D83B01"/>
            </a:solidFill>
            <a:prstDash val="solid"/>
            <a:headEnd type="none" w="lg" len="med"/>
            <a:tailEnd type="triangle"/>
          </a:ln>
          <a:effectLst/>
        </p:spPr>
      </p:cxnSp>
      <p:sp>
        <p:nvSpPr>
          <p:cNvPr id="45" name="TextBox 44">
            <a:extLst>
              <a:ext uri="{FF2B5EF4-FFF2-40B4-BE49-F238E27FC236}">
                <a16:creationId xmlns:a16="http://schemas.microsoft.com/office/drawing/2014/main" id="{1BB3EAE7-05FC-46AE-9AE3-5277691F4493}"/>
              </a:ext>
            </a:extLst>
          </p:cNvPr>
          <p:cNvSpPr txBox="1"/>
          <p:nvPr/>
        </p:nvSpPr>
        <p:spPr>
          <a:xfrm>
            <a:off x="6917723" y="3677031"/>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46" name="Speech Bubble: Rectangle 45">
            <a:extLst>
              <a:ext uri="{FF2B5EF4-FFF2-40B4-BE49-F238E27FC236}">
                <a16:creationId xmlns:a16="http://schemas.microsoft.com/office/drawing/2014/main" id="{CCC58DFE-51B0-4347-8E1D-A2E872383D93}"/>
              </a:ext>
            </a:extLst>
          </p:cNvPr>
          <p:cNvSpPr/>
          <p:nvPr/>
        </p:nvSpPr>
        <p:spPr bwMode="auto">
          <a:xfrm>
            <a:off x="7340270" y="3751733"/>
            <a:ext cx="1295601" cy="498990"/>
          </a:xfrm>
          <a:prstGeom prst="wedgeRectCallout">
            <a:avLst>
              <a:gd name="adj1" fmla="val -68304"/>
              <a:gd name="adj2" fmla="val 17783"/>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API request (deploy container)</a:t>
            </a:r>
          </a:p>
        </p:txBody>
      </p:sp>
      <p:cxnSp>
        <p:nvCxnSpPr>
          <p:cNvPr id="47" name="Straight Arrow Connector 46" descr="1">
            <a:extLst>
              <a:ext uri="{FF2B5EF4-FFF2-40B4-BE49-F238E27FC236}">
                <a16:creationId xmlns:a16="http://schemas.microsoft.com/office/drawing/2014/main" id="{D9C50242-83A2-435E-AAFC-DC5BE3B01BE1}"/>
              </a:ext>
            </a:extLst>
          </p:cNvPr>
          <p:cNvCxnSpPr>
            <a:cxnSpLocks/>
            <a:stCxn id="66" idx="3"/>
          </p:cNvCxnSpPr>
          <p:nvPr/>
        </p:nvCxnSpPr>
        <p:spPr>
          <a:xfrm>
            <a:off x="7203555" y="2338431"/>
            <a:ext cx="2586986" cy="2141350"/>
          </a:xfrm>
          <a:prstGeom prst="straightConnector1">
            <a:avLst/>
          </a:prstGeom>
          <a:noFill/>
          <a:ln w="38100" cap="flat" cmpd="sng" algn="ctr">
            <a:solidFill>
              <a:srgbClr val="D83B01"/>
            </a:solidFill>
            <a:prstDash val="solid"/>
            <a:headEnd type="none" w="lg" len="med"/>
            <a:tailEnd type="triangle"/>
          </a:ln>
          <a:effectLst/>
        </p:spPr>
      </p:cxnSp>
      <p:sp>
        <p:nvSpPr>
          <p:cNvPr id="54" name="TextBox 53">
            <a:extLst>
              <a:ext uri="{FF2B5EF4-FFF2-40B4-BE49-F238E27FC236}">
                <a16:creationId xmlns:a16="http://schemas.microsoft.com/office/drawing/2014/main" id="{CDEFDAEE-7889-4E18-9524-DB29F95ADB8F}"/>
              </a:ext>
            </a:extLst>
          </p:cNvPr>
          <p:cNvSpPr txBox="1"/>
          <p:nvPr/>
        </p:nvSpPr>
        <p:spPr>
          <a:xfrm>
            <a:off x="9069649" y="3668356"/>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3</a:t>
            </a:r>
          </a:p>
        </p:txBody>
      </p:sp>
      <p:sp>
        <p:nvSpPr>
          <p:cNvPr id="55" name="Speech Bubble: Rectangle 54">
            <a:extLst>
              <a:ext uri="{FF2B5EF4-FFF2-40B4-BE49-F238E27FC236}">
                <a16:creationId xmlns:a16="http://schemas.microsoft.com/office/drawing/2014/main" id="{7109A3E3-8341-49D9-A791-0B625FD1797E}"/>
              </a:ext>
            </a:extLst>
          </p:cNvPr>
          <p:cNvSpPr/>
          <p:nvPr/>
        </p:nvSpPr>
        <p:spPr bwMode="auto">
          <a:xfrm>
            <a:off x="10633046" y="3650681"/>
            <a:ext cx="1411257" cy="596837"/>
          </a:xfrm>
          <a:prstGeom prst="wedgeRectCallout">
            <a:avLst>
              <a:gd name="adj1" fmla="val -47271"/>
              <a:gd name="adj2" fmla="val 96524"/>
            </a:avLst>
          </a:prstGeom>
          <a:noFill/>
          <a:ln w="12700">
            <a:solidFill>
              <a:srgbClr val="002060"/>
            </a:solidFill>
          </a:ln>
          <a:effectLst/>
        </p:spPr>
        <p:txBody>
          <a:bodyPr rot="0" spcFirstLastPara="0" vertOverflow="overflow" horzOverflow="overflow" vert="horz" wrap="square" lIns="44821" tIns="89642" rIns="44821" bIns="89642" numCol="1" spcCol="0" rtlCol="0" fromWordArt="0" anchor="t" anchorCtr="0" forceAA="0" compatLnSpc="1">
            <a:prstTxWarp prst="textNoShape">
              <a:avLst/>
            </a:prstTxWarp>
            <a:noAutofit/>
          </a:bodyPr>
          <a:lstStyle/>
          <a:p>
            <a:pPr marL="0" marR="0" lvl="0" indent="0" algn="ctr" defTabSz="896386"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Privileged w/ crypto miner &amp; root access to Node 3</a:t>
            </a:r>
          </a:p>
        </p:txBody>
      </p:sp>
      <p:sp>
        <p:nvSpPr>
          <p:cNvPr id="42" name="Rectangle: Rounded Corners 41">
            <a:extLst>
              <a:ext uri="{FF2B5EF4-FFF2-40B4-BE49-F238E27FC236}">
                <a16:creationId xmlns:a16="http://schemas.microsoft.com/office/drawing/2014/main" id="{8491B20D-294B-4640-A1C7-3FA7731DBBE2}"/>
              </a:ext>
            </a:extLst>
          </p:cNvPr>
          <p:cNvSpPr/>
          <p:nvPr/>
        </p:nvSpPr>
        <p:spPr>
          <a:xfrm>
            <a:off x="9499423" y="4490247"/>
            <a:ext cx="1198363" cy="477908"/>
          </a:xfrm>
          <a:prstGeom prst="roundRect">
            <a:avLst/>
          </a:prstGeom>
          <a:solidFill>
            <a:schemeClr val="accent6">
              <a:lumMod val="60000"/>
              <a:lumOff val="40000"/>
            </a:schemeClr>
          </a:solidFill>
          <a:ln w="12700" cap="flat" cmpd="sng" algn="ctr">
            <a:solidFill>
              <a:schemeClr val="accent6">
                <a:lumMod val="40000"/>
                <a:lumOff val="60000"/>
              </a:schemeClr>
            </a:solid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a:ea typeface="+mn-ea"/>
                <a:cs typeface="+mn-cs"/>
              </a:rPr>
              <a:t>Malicious container</a:t>
            </a:r>
          </a:p>
        </p:txBody>
      </p:sp>
      <p:sp>
        <p:nvSpPr>
          <p:cNvPr id="53" name="Title 16">
            <a:extLst>
              <a:ext uri="{FF2B5EF4-FFF2-40B4-BE49-F238E27FC236}">
                <a16:creationId xmlns:a16="http://schemas.microsoft.com/office/drawing/2014/main" id="{9ABB4FC8-ECFB-4CAB-8BB4-B8C5BA63D0C7}"/>
              </a:ext>
            </a:extLst>
          </p:cNvPr>
          <p:cNvSpPr txBox="1">
            <a:spLocks/>
          </p:cNvSpPr>
          <p:nvPr/>
        </p:nvSpPr>
        <p:spPr>
          <a:xfrm>
            <a:off x="589044" y="457622"/>
            <a:ext cx="11016957" cy="55392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99598" marR="0" lvl="0" indent="0" algn="l" defTabSz="932742"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Protecting against advanced cloud threats</a:t>
            </a:r>
          </a:p>
        </p:txBody>
      </p:sp>
      <p:sp>
        <p:nvSpPr>
          <p:cNvPr id="59" name="TextBox 58">
            <a:extLst>
              <a:ext uri="{FF2B5EF4-FFF2-40B4-BE49-F238E27FC236}">
                <a16:creationId xmlns:a16="http://schemas.microsoft.com/office/drawing/2014/main" id="{B87660A9-4BA0-4EA4-8864-677B217FAE66}"/>
              </a:ext>
            </a:extLst>
          </p:cNvPr>
          <p:cNvSpPr txBox="1"/>
          <p:nvPr/>
        </p:nvSpPr>
        <p:spPr>
          <a:xfrm>
            <a:off x="392552" y="2957443"/>
            <a:ext cx="1536007" cy="514628"/>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Threat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Semibold"/>
                <a:ea typeface="+mn-ea"/>
                <a:cs typeface="Arial" charset="0"/>
              </a:rPr>
              <a:t>Actor</a:t>
            </a:r>
          </a:p>
        </p:txBody>
      </p:sp>
      <p:grpSp>
        <p:nvGrpSpPr>
          <p:cNvPr id="2" name="Group 1">
            <a:extLst>
              <a:ext uri="{FF2B5EF4-FFF2-40B4-BE49-F238E27FC236}">
                <a16:creationId xmlns:a16="http://schemas.microsoft.com/office/drawing/2014/main" id="{1044F320-A64B-4196-95B0-C5E05010CC75}"/>
              </a:ext>
            </a:extLst>
          </p:cNvPr>
          <p:cNvGrpSpPr/>
          <p:nvPr/>
        </p:nvGrpSpPr>
        <p:grpSpPr>
          <a:xfrm>
            <a:off x="1863055" y="1184065"/>
            <a:ext cx="3926321" cy="1784500"/>
            <a:chOff x="1863055" y="1184065"/>
            <a:chExt cx="3926321" cy="1784500"/>
          </a:xfrm>
        </p:grpSpPr>
        <p:pic>
          <p:nvPicPr>
            <p:cNvPr id="56" name="Graphic 55">
              <a:extLst>
                <a:ext uri="{FF2B5EF4-FFF2-40B4-BE49-F238E27FC236}">
                  <a16:creationId xmlns:a16="http://schemas.microsoft.com/office/drawing/2014/main" id="{E92ED92E-10D4-4026-9A4F-14354B49C1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5081" y="1234908"/>
              <a:ext cx="236411" cy="236411"/>
            </a:xfrm>
            <a:prstGeom prst="rect">
              <a:avLst/>
            </a:prstGeom>
          </p:spPr>
        </p:pic>
        <p:sp>
          <p:nvSpPr>
            <p:cNvPr id="57" name="Rectangle 56">
              <a:extLst>
                <a:ext uri="{FF2B5EF4-FFF2-40B4-BE49-F238E27FC236}">
                  <a16:creationId xmlns:a16="http://schemas.microsoft.com/office/drawing/2014/main" id="{A950AE87-67AE-4DFF-9BA3-2C2E29B0D695}"/>
                </a:ext>
              </a:extLst>
            </p:cNvPr>
            <p:cNvSpPr/>
            <p:nvPr/>
          </p:nvSpPr>
          <p:spPr>
            <a:xfrm>
              <a:off x="2324909" y="1184065"/>
              <a:ext cx="3351689"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282828"/>
                  </a:solidFill>
                  <a:effectLst/>
                  <a:uLnTx/>
                  <a:uFillTx/>
                  <a:latin typeface="Segoe UI Semibold"/>
                  <a:ea typeface="Arial" charset="0"/>
                  <a:cs typeface="Arial" charset="0"/>
                </a:rPr>
                <a:t>Recommending to use RBAC on K8s</a:t>
              </a:r>
              <a:endParaRPr kumimoji="1" lang="ja-JP" altLang="en-US" sz="1400" b="0" i="0" u="none" strike="noStrike" kern="1200" cap="none" spc="0" normalizeH="0" baseline="0" noProof="0" dirty="0">
                <a:ln>
                  <a:noFill/>
                </a:ln>
                <a:solidFill>
                  <a:srgbClr val="282828"/>
                </a:solidFill>
                <a:effectLst/>
                <a:uLnTx/>
                <a:uFillTx/>
                <a:latin typeface="Segoe UI Semibold"/>
                <a:ea typeface="Arial" charset="0"/>
                <a:cs typeface="Arial" charset="0"/>
              </a:endParaRPr>
            </a:p>
          </p:txBody>
        </p:sp>
        <p:pic>
          <p:nvPicPr>
            <p:cNvPr id="58" name="Picture 57">
              <a:extLst>
                <a:ext uri="{FF2B5EF4-FFF2-40B4-BE49-F238E27FC236}">
                  <a16:creationId xmlns:a16="http://schemas.microsoft.com/office/drawing/2014/main" id="{20E3771A-BED5-41BF-9157-AB66275F321B}"/>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7293" y="1291713"/>
              <a:ext cx="122798" cy="122799"/>
            </a:xfrm>
            <a:prstGeom prst="rect">
              <a:avLst/>
            </a:prstGeom>
          </p:spPr>
        </p:pic>
        <p:sp>
          <p:nvSpPr>
            <p:cNvPr id="60" name="Rectangle 59">
              <a:extLst>
                <a:ext uri="{FF2B5EF4-FFF2-40B4-BE49-F238E27FC236}">
                  <a16:creationId xmlns:a16="http://schemas.microsoft.com/office/drawing/2014/main" id="{5EB6245F-DF63-4BA0-8566-6E06F150DDF0}"/>
                </a:ext>
              </a:extLst>
            </p:cNvPr>
            <p:cNvSpPr/>
            <p:nvPr/>
          </p:nvSpPr>
          <p:spPr>
            <a:xfrm>
              <a:off x="2329117" y="213639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282828"/>
                  </a:solidFill>
                  <a:effectLst/>
                  <a:uLnTx/>
                  <a:uFillTx/>
                  <a:latin typeface="Segoe UI Semibold"/>
                  <a:ea typeface="Arial" charset="0"/>
                  <a:cs typeface="Arial" charset="0"/>
                </a:rPr>
                <a:t>Detects privileged container</a:t>
              </a:r>
              <a:endParaRPr kumimoji="1" lang="ja-JP" altLang="en-US" sz="1400" b="0" i="0" u="none" strike="noStrike" kern="1200" cap="none" spc="0" normalizeH="0" baseline="0" noProof="0" dirty="0">
                <a:ln>
                  <a:noFill/>
                </a:ln>
                <a:solidFill>
                  <a:srgbClr val="282828"/>
                </a:solidFill>
                <a:effectLst/>
                <a:uLnTx/>
                <a:uFillTx/>
                <a:latin typeface="Segoe UI Semibold"/>
                <a:ea typeface="Arial" charset="0"/>
                <a:cs typeface="Arial" charset="0"/>
              </a:endParaRPr>
            </a:p>
          </p:txBody>
        </p:sp>
        <p:pic>
          <p:nvPicPr>
            <p:cNvPr id="61" name="Picture 4" descr="Image result for &quot;alert&quot; logo">
              <a:extLst>
                <a:ext uri="{FF2B5EF4-FFF2-40B4-BE49-F238E27FC236}">
                  <a16:creationId xmlns:a16="http://schemas.microsoft.com/office/drawing/2014/main" id="{552835C4-865E-44A3-829C-A38477376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527" y="216967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EEEA429F-4F42-4F9F-8463-82705B87CCEC}"/>
                </a:ext>
              </a:extLst>
            </p:cNvPr>
            <p:cNvSpPr/>
            <p:nvPr/>
          </p:nvSpPr>
          <p:spPr>
            <a:xfrm>
              <a:off x="2336466" y="2392471"/>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282828"/>
                  </a:solidFill>
                  <a:effectLst/>
                  <a:uLnTx/>
                  <a:uFillTx/>
                  <a:latin typeface="Segoe UI Semibold"/>
                  <a:ea typeface="Arial" charset="0"/>
                  <a:cs typeface="Arial" charset="0"/>
                </a:rPr>
                <a:t>Detects crypto mining image  </a:t>
              </a:r>
              <a:endParaRPr kumimoji="1" lang="ja-JP" altLang="en-US" sz="1400" b="0" i="0" u="none" strike="noStrike" kern="1200" cap="none" spc="0" normalizeH="0" baseline="0" noProof="0" dirty="0">
                <a:ln>
                  <a:noFill/>
                </a:ln>
                <a:solidFill>
                  <a:srgbClr val="282828"/>
                </a:solidFill>
                <a:effectLst/>
                <a:uLnTx/>
                <a:uFillTx/>
                <a:latin typeface="Segoe UI Semibold"/>
                <a:ea typeface="Arial" charset="0"/>
                <a:cs typeface="Arial" charset="0"/>
              </a:endParaRPr>
            </a:p>
          </p:txBody>
        </p:sp>
        <p:sp>
          <p:nvSpPr>
            <p:cNvPr id="63" name="Rectangle 62">
              <a:extLst>
                <a:ext uri="{FF2B5EF4-FFF2-40B4-BE49-F238E27FC236}">
                  <a16:creationId xmlns:a16="http://schemas.microsoft.com/office/drawing/2014/main" id="{9D488412-FFBC-4763-AFEB-E0C9ECA38193}"/>
                </a:ext>
              </a:extLst>
            </p:cNvPr>
            <p:cNvSpPr/>
            <p:nvPr/>
          </p:nvSpPr>
          <p:spPr>
            <a:xfrm>
              <a:off x="2344185" y="2662627"/>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282828"/>
                  </a:solidFill>
                  <a:effectLst/>
                  <a:uLnTx/>
                  <a:uFillTx/>
                  <a:latin typeface="Segoe UI Semibold"/>
                  <a:ea typeface="Arial" charset="0"/>
                  <a:cs typeface="Arial" charset="0"/>
                </a:rPr>
                <a:t>Detects sensitive volume mount</a:t>
              </a:r>
              <a:endParaRPr kumimoji="1" lang="ja-JP" altLang="en-US" sz="1400" b="0" i="0" u="none" strike="noStrike" kern="1200" cap="none" spc="0" normalizeH="0" baseline="0" noProof="0" dirty="0">
                <a:ln>
                  <a:noFill/>
                </a:ln>
                <a:solidFill>
                  <a:srgbClr val="282828"/>
                </a:solidFill>
                <a:effectLst/>
                <a:uLnTx/>
                <a:uFillTx/>
                <a:latin typeface="Segoe UI Semibold"/>
                <a:ea typeface="Arial" charset="0"/>
                <a:cs typeface="Arial" charset="0"/>
              </a:endParaRPr>
            </a:p>
          </p:txBody>
        </p:sp>
        <p:pic>
          <p:nvPicPr>
            <p:cNvPr id="64" name="Picture 4" descr="Image result for &quot;alert&quot; logo">
              <a:extLst>
                <a:ext uri="{FF2B5EF4-FFF2-40B4-BE49-F238E27FC236}">
                  <a16:creationId xmlns:a16="http://schemas.microsoft.com/office/drawing/2014/main" id="{DC80B258-D7F5-4C02-9A55-C9B4858D03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791" y="2439475"/>
              <a:ext cx="334729" cy="2231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quot;alert&quot; logo">
              <a:extLst>
                <a:ext uri="{FF2B5EF4-FFF2-40B4-BE49-F238E27FC236}">
                  <a16:creationId xmlns:a16="http://schemas.microsoft.com/office/drawing/2014/main" id="{1C40F5BF-82BB-4E2D-A92C-388CD5BE6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791" y="2702468"/>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0BA8CF94-0B01-4496-82EC-45DB5976040F}"/>
                </a:ext>
              </a:extLst>
            </p:cNvPr>
            <p:cNvSpPr/>
            <p:nvPr/>
          </p:nvSpPr>
          <p:spPr>
            <a:xfrm>
              <a:off x="2335213" y="1694433"/>
              <a:ext cx="3445191" cy="30593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282828"/>
                  </a:solidFill>
                  <a:effectLst/>
                  <a:uLnTx/>
                  <a:uFillTx/>
                  <a:latin typeface="Segoe UI Semibold"/>
                  <a:ea typeface="Arial" charset="0"/>
                  <a:cs typeface="Arial" charset="0"/>
                </a:rPr>
                <a:t>Detects suspicious request to K8s API</a:t>
              </a:r>
              <a:endParaRPr kumimoji="1" lang="ja-JP" altLang="en-US" sz="1400" b="0" i="0" u="none" strike="noStrike" kern="1200" cap="none" spc="0" normalizeH="0" baseline="0" noProof="0" dirty="0">
                <a:ln>
                  <a:noFill/>
                </a:ln>
                <a:solidFill>
                  <a:srgbClr val="282828"/>
                </a:solidFill>
                <a:effectLst/>
                <a:uLnTx/>
                <a:uFillTx/>
                <a:latin typeface="Segoe UI Semibold"/>
                <a:ea typeface="Arial" charset="0"/>
                <a:cs typeface="Arial" charset="0"/>
              </a:endParaRPr>
            </a:p>
          </p:txBody>
        </p:sp>
        <p:pic>
          <p:nvPicPr>
            <p:cNvPr id="70" name="Picture 4" descr="Image result for &quot;alert&quot; logo">
              <a:extLst>
                <a:ext uri="{FF2B5EF4-FFF2-40B4-BE49-F238E27FC236}">
                  <a16:creationId xmlns:a16="http://schemas.microsoft.com/office/drawing/2014/main" id="{FA6BFF74-FF69-4624-B0EE-1CF960CCC7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2623" y="1727717"/>
              <a:ext cx="334729" cy="22315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0355C33A-6151-4B83-978E-404F26344846}"/>
                </a:ext>
              </a:extLst>
            </p:cNvPr>
            <p:cNvSpPr txBox="1"/>
            <p:nvPr/>
          </p:nvSpPr>
          <p:spPr>
            <a:xfrm>
              <a:off x="1863055" y="1626612"/>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a:t>
              </a:r>
            </a:p>
          </p:txBody>
        </p:sp>
        <p:sp>
          <p:nvSpPr>
            <p:cNvPr id="75" name="TextBox 74">
              <a:extLst>
                <a:ext uri="{FF2B5EF4-FFF2-40B4-BE49-F238E27FC236}">
                  <a16:creationId xmlns:a16="http://schemas.microsoft.com/office/drawing/2014/main" id="{2A78FEDB-FAE4-4E57-B760-15F2B069EA44}"/>
                </a:ext>
              </a:extLst>
            </p:cNvPr>
            <p:cNvSpPr txBox="1"/>
            <p:nvPr/>
          </p:nvSpPr>
          <p:spPr>
            <a:xfrm>
              <a:off x="1877612" y="2073712"/>
              <a:ext cx="462647"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3</a:t>
              </a:r>
            </a:p>
          </p:txBody>
        </p:sp>
      </p:grpSp>
    </p:spTree>
    <p:extLst>
      <p:ext uri="{BB962C8B-B14F-4D97-AF65-F5344CB8AC3E}">
        <p14:creationId xmlns:p14="http://schemas.microsoft.com/office/powerpoint/2010/main" val="114867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9F60AA-D16A-46C0-AEC2-CE826848D7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7537" t="6144" r="13682"/>
          <a:stretch/>
        </p:blipFill>
        <p:spPr>
          <a:xfrm>
            <a:off x="9139848" y="3049189"/>
            <a:ext cx="2622616" cy="2082454"/>
          </a:xfrm>
          <a:prstGeom prst="rect">
            <a:avLst/>
          </a:prstGeom>
          <a:solidFill>
            <a:schemeClr val="bg1">
              <a:lumMod val="95000"/>
            </a:schemeClr>
          </a:solidFill>
          <a:ln>
            <a:noFill/>
          </a:ln>
          <a:effectLst>
            <a:outerShdw blurRad="254000" dist="127000" dir="2700000" algn="tl" rotWithShape="0">
              <a:prstClr val="black">
                <a:alpha val="20000"/>
              </a:prstClr>
            </a:outerShdw>
          </a:effectLst>
        </p:spPr>
      </p:pic>
      <p:sp>
        <p:nvSpPr>
          <p:cNvPr id="19" name="Rectangle 18">
            <a:extLst>
              <a:ext uri="{FF2B5EF4-FFF2-40B4-BE49-F238E27FC236}">
                <a16:creationId xmlns:a16="http://schemas.microsoft.com/office/drawing/2014/main" id="{0177EDCD-ED07-40E7-BFC2-0AF89490E2F3}"/>
              </a:ext>
            </a:extLst>
          </p:cNvPr>
          <p:cNvSpPr/>
          <p:nvPr/>
        </p:nvSpPr>
        <p:spPr>
          <a:xfrm>
            <a:off x="388029" y="2279237"/>
            <a:ext cx="2712932" cy="63362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Everyone is now in </a:t>
            </a:r>
            <a:br>
              <a:rPr kumimoji="0" lang="en-US" sz="1765"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765"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the technology business</a:t>
            </a:r>
          </a:p>
        </p:txBody>
      </p:sp>
      <p:sp>
        <p:nvSpPr>
          <p:cNvPr id="20" name="Rectangle 19">
            <a:extLst>
              <a:ext uri="{FF2B5EF4-FFF2-40B4-BE49-F238E27FC236}">
                <a16:creationId xmlns:a16="http://schemas.microsoft.com/office/drawing/2014/main" id="{110DB546-48FF-4F56-9C4B-6490F9ADEEE4}"/>
              </a:ext>
            </a:extLst>
          </p:cNvPr>
          <p:cNvSpPr/>
          <p:nvPr/>
        </p:nvSpPr>
        <p:spPr>
          <a:xfrm>
            <a:off x="3161290" y="2279237"/>
            <a:ext cx="2968415" cy="63362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Conventional security </a:t>
            </a:r>
            <a:br>
              <a:rPr kumimoji="0" lang="en-US" sz="1765"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765"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tools have not kept pace</a:t>
            </a:r>
          </a:p>
        </p:txBody>
      </p:sp>
      <p:sp>
        <p:nvSpPr>
          <p:cNvPr id="21" name="Rectangle 20">
            <a:extLst>
              <a:ext uri="{FF2B5EF4-FFF2-40B4-BE49-F238E27FC236}">
                <a16:creationId xmlns:a16="http://schemas.microsoft.com/office/drawing/2014/main" id="{FE526993-1D3D-4037-818A-3E8F4022CD24}"/>
              </a:ext>
            </a:extLst>
          </p:cNvPr>
          <p:cNvSpPr/>
          <p:nvPr/>
        </p:nvSpPr>
        <p:spPr>
          <a:xfrm>
            <a:off x="6190034" y="2279237"/>
            <a:ext cx="2712932" cy="63362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Security professionals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alone can’t fill the gap</a:t>
            </a:r>
          </a:p>
        </p:txBody>
      </p:sp>
      <p:pic>
        <p:nvPicPr>
          <p:cNvPr id="22" name="Picture 21">
            <a:extLst>
              <a:ext uri="{FF2B5EF4-FFF2-40B4-BE49-F238E27FC236}">
                <a16:creationId xmlns:a16="http://schemas.microsoft.com/office/drawing/2014/main" id="{A0D3C6A7-0612-4177-BD7E-5268B4B273F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292" t="3114" r="29857" b="1514"/>
          <a:stretch/>
        </p:blipFill>
        <p:spPr>
          <a:xfrm>
            <a:off x="436839" y="3049190"/>
            <a:ext cx="2615314" cy="2082455"/>
          </a:xfrm>
          <a:prstGeom prst="rect">
            <a:avLst/>
          </a:prstGeom>
          <a:solidFill>
            <a:schemeClr val="bg1">
              <a:lumMod val="95000"/>
            </a:schemeClr>
          </a:solidFill>
          <a:ln>
            <a:noFill/>
          </a:ln>
          <a:effectLst>
            <a:outerShdw blurRad="254000" dist="127000" dir="2700000" algn="tl" rotWithShape="0">
              <a:prstClr val="black">
                <a:alpha val="20000"/>
              </a:prstClr>
            </a:outerShdw>
          </a:effectLst>
        </p:spPr>
      </p:pic>
      <p:pic>
        <p:nvPicPr>
          <p:cNvPr id="23" name="Picture 22">
            <a:extLst>
              <a:ext uri="{FF2B5EF4-FFF2-40B4-BE49-F238E27FC236}">
                <a16:creationId xmlns:a16="http://schemas.microsoft.com/office/drawing/2014/main" id="{0B5B194F-F6B1-4589-8790-23BEAC7F86F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9678" t="7617" r="10094" b="7206"/>
          <a:stretch/>
        </p:blipFill>
        <p:spPr>
          <a:xfrm>
            <a:off x="3337842" y="3049190"/>
            <a:ext cx="2615314" cy="2082454"/>
          </a:xfrm>
          <a:prstGeom prst="rect">
            <a:avLst/>
          </a:prstGeom>
          <a:solidFill>
            <a:schemeClr val="bg1">
              <a:lumMod val="95000"/>
            </a:schemeClr>
          </a:solidFill>
          <a:ln>
            <a:noFill/>
          </a:ln>
          <a:effectLst>
            <a:outerShdw blurRad="254000" dist="127000" dir="2700000" algn="tl" rotWithShape="0">
              <a:prstClr val="black">
                <a:alpha val="20000"/>
              </a:prstClr>
            </a:outerShdw>
          </a:effectLst>
        </p:spPr>
      </p:pic>
      <p:pic>
        <p:nvPicPr>
          <p:cNvPr id="24" name="Picture 23" descr="A large crowd of people in a field&#10;&#10;Description generated with very high confidence">
            <a:extLst>
              <a:ext uri="{FF2B5EF4-FFF2-40B4-BE49-F238E27FC236}">
                <a16:creationId xmlns:a16="http://schemas.microsoft.com/office/drawing/2014/main" id="{D5B8EDDC-9C75-4D4A-A8FE-EA95AC394EF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40381" b="4794"/>
          <a:stretch/>
        </p:blipFill>
        <p:spPr>
          <a:xfrm>
            <a:off x="6238844" y="3049190"/>
            <a:ext cx="2615314" cy="2088224"/>
          </a:xfrm>
          <a:prstGeom prst="rect">
            <a:avLst/>
          </a:prstGeom>
          <a:solidFill>
            <a:schemeClr val="bg1">
              <a:lumMod val="95000"/>
            </a:schemeClr>
          </a:solidFill>
          <a:ln>
            <a:noFill/>
          </a:ln>
          <a:effectLst>
            <a:outerShdw blurRad="254000" dist="127000" dir="2700000" algn="tl" rotWithShape="0">
              <a:prstClr val="black">
                <a:alpha val="20000"/>
              </a:prstClr>
            </a:outerShdw>
          </a:effectLst>
        </p:spPr>
      </p:pic>
      <p:sp>
        <p:nvSpPr>
          <p:cNvPr id="25" name="Rectangle 24">
            <a:extLst>
              <a:ext uri="{FF2B5EF4-FFF2-40B4-BE49-F238E27FC236}">
                <a16:creationId xmlns:a16="http://schemas.microsoft.com/office/drawing/2014/main" id="{4CD81FC5-2C65-4B7A-B722-349AF7C54EE2}"/>
              </a:ext>
            </a:extLst>
          </p:cNvPr>
          <p:cNvSpPr/>
          <p:nvPr/>
        </p:nvSpPr>
        <p:spPr>
          <a:xfrm>
            <a:off x="9091038" y="2279237"/>
            <a:ext cx="2712932" cy="63362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Regulatory requirements and costs are increasing</a:t>
            </a:r>
          </a:p>
        </p:txBody>
      </p:sp>
      <p:sp>
        <p:nvSpPr>
          <p:cNvPr id="11" name="Title 2">
            <a:extLst>
              <a:ext uri="{FF2B5EF4-FFF2-40B4-BE49-F238E27FC236}">
                <a16:creationId xmlns:a16="http://schemas.microsoft.com/office/drawing/2014/main" id="{60A908D7-1095-44B4-8F5E-2A22EA9C88A7}"/>
              </a:ext>
            </a:extLst>
          </p:cNvPr>
          <p:cNvSpPr txBox="1">
            <a:spLocks/>
          </p:cNvSpPr>
          <p:nvPr/>
        </p:nvSpPr>
        <p:spPr>
          <a:xfrm>
            <a:off x="586722" y="1299842"/>
            <a:ext cx="11018555" cy="554040"/>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0" normalizeH="0" baseline="0" noProof="0" dirty="0">
                <a:ln w="3175">
                  <a:noFill/>
                </a:ln>
                <a:gradFill>
                  <a:gsLst>
                    <a:gs pos="0">
                      <a:srgbClr val="000000"/>
                    </a:gs>
                    <a:gs pos="100000">
                      <a:srgbClr val="000000"/>
                    </a:gs>
                  </a:gsLst>
                  <a:lin ang="5400000" scaled="0"/>
                </a:gradFill>
                <a:effectLst/>
                <a:uLnTx/>
                <a:uFillTx/>
                <a:latin typeface="Segoe UI Semibold"/>
                <a:ea typeface="+mn-ea"/>
                <a:cs typeface="Segoe UI" pitchFamily="34" charset="0"/>
              </a:rPr>
              <a:t>The era of flux and transformation </a:t>
            </a:r>
            <a:endParaRPr kumimoji="0" lang="en-US" sz="3137" b="0" i="0" u="none" strike="noStrike" kern="1200" cap="none" spc="0" normalizeH="0" baseline="0" noProof="0" dirty="0">
              <a:ln w="3175">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514086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3.75397E-6 L 0 0.15093 " pathEditMode="relative" rAng="0" ptsTypes="AA">
                                      <p:cBhvr>
                                        <p:cTn id="9" dur="750" spd="-100000" fill="hold"/>
                                        <p:tgtEl>
                                          <p:spTgt spid="11"/>
                                        </p:tgtEl>
                                        <p:attrNameLst>
                                          <p:attrName>ppt_x</p:attrName>
                                          <p:attrName>ppt_y</p:attrName>
                                        </p:attrNameLst>
                                      </p:cBhvr>
                                      <p:rCtr x="0" y="7535"/>
                                    </p:animMotion>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64" presetClass="path" presetSubtype="0" decel="100000" fill="hold" nodeType="withEffect">
                                  <p:stCondLst>
                                    <p:cond delay="250"/>
                                  </p:stCondLst>
                                  <p:childTnLst>
                                    <p:animMotion origin="layout" path="M -4.20475E-6 6.26419E-7 L -4.20475E-6 -0.04063 " pathEditMode="relative" rAng="0" ptsTypes="AA">
                                      <p:cBhvr>
                                        <p:cTn id="14" dur="500" spd="-100000" fill="hold"/>
                                        <p:tgtEl>
                                          <p:spTgt spid="22"/>
                                        </p:tgtEl>
                                        <p:attrNameLst>
                                          <p:attrName>ppt_x</p:attrName>
                                          <p:attrName>ppt_y</p:attrName>
                                        </p:attrNameLst>
                                      </p:cBhvr>
                                      <p:rCtr x="0" y="-2043"/>
                                    </p:animMotion>
                                  </p:childTnLst>
                                </p:cTn>
                              </p:par>
                              <p:par>
                                <p:cTn id="15" presetID="10"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64" presetClass="path" presetSubtype="0" decel="100000" fill="hold" grpId="1" nodeType="withEffect">
                                  <p:stCondLst>
                                    <p:cond delay="250"/>
                                  </p:stCondLst>
                                  <p:childTnLst>
                                    <p:animMotion origin="layout" path="M -4.20475E-6 2.29233E-6 L -4.20475E-6 -0.04063 " pathEditMode="relative" rAng="0" ptsTypes="AA">
                                      <p:cBhvr>
                                        <p:cTn id="19" dur="500" spd="-100000" fill="hold"/>
                                        <p:tgtEl>
                                          <p:spTgt spid="19"/>
                                        </p:tgtEl>
                                        <p:attrNameLst>
                                          <p:attrName>ppt_x</p:attrName>
                                          <p:attrName>ppt_y</p:attrName>
                                        </p:attrNameLst>
                                      </p:cBhvr>
                                      <p:rCtr x="0" y="-2043"/>
                                    </p:animMotion>
                                  </p:childTnLst>
                                </p:cTn>
                              </p:par>
                              <p:par>
                                <p:cTn id="20" presetID="10" presetClass="entr" presetSubtype="0" fill="hold" nodeType="withEffect">
                                  <p:stCondLst>
                                    <p:cond delay="3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64" presetClass="path" presetSubtype="0" decel="100000" fill="hold" nodeType="withEffect">
                                  <p:stCondLst>
                                    <p:cond delay="350"/>
                                  </p:stCondLst>
                                  <p:childTnLst>
                                    <p:animMotion origin="layout" path="M -1.40158E-6 6.26419E-7 L -1.40158E-6 -0.04063 " pathEditMode="relative" rAng="0" ptsTypes="AA">
                                      <p:cBhvr>
                                        <p:cTn id="24" dur="500" spd="-100000" fill="hold"/>
                                        <p:tgtEl>
                                          <p:spTgt spid="23"/>
                                        </p:tgtEl>
                                        <p:attrNameLst>
                                          <p:attrName>ppt_x</p:attrName>
                                          <p:attrName>ppt_y</p:attrName>
                                        </p:attrNameLst>
                                      </p:cBhvr>
                                      <p:rCtr x="0" y="-2043"/>
                                    </p:animMotion>
                                  </p:childTnLst>
                                </p:cTn>
                              </p:par>
                              <p:par>
                                <p:cTn id="25" presetID="10" presetClass="entr" presetSubtype="0" fill="hold" grpId="0" nodeType="withEffect">
                                  <p:stCondLst>
                                    <p:cond delay="3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64" presetClass="path" presetSubtype="0" decel="100000" fill="hold" grpId="1" nodeType="withEffect">
                                  <p:stCondLst>
                                    <p:cond delay="350"/>
                                  </p:stCondLst>
                                  <p:childTnLst>
                                    <p:animMotion origin="layout" path="M -1.40158E-6 2.29233E-6 L -1.40158E-6 -0.04063 " pathEditMode="relative" rAng="0" ptsTypes="AA">
                                      <p:cBhvr>
                                        <p:cTn id="29" dur="500" spd="-100000" fill="hold"/>
                                        <p:tgtEl>
                                          <p:spTgt spid="20"/>
                                        </p:tgtEl>
                                        <p:attrNameLst>
                                          <p:attrName>ppt_x</p:attrName>
                                          <p:attrName>ppt_y</p:attrName>
                                        </p:attrNameLst>
                                      </p:cBhvr>
                                      <p:rCtr x="0" y="-2043"/>
                                    </p:animMotion>
                                  </p:childTnLst>
                                </p:cTn>
                              </p:par>
                              <p:par>
                                <p:cTn id="30" presetID="10" presetClass="entr" presetSubtype="0" fill="hold" nodeType="withEffect">
                                  <p:stCondLst>
                                    <p:cond delay="4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64" presetClass="path" presetSubtype="0" decel="100000" fill="hold" nodeType="withEffect">
                                  <p:stCondLst>
                                    <p:cond delay="450"/>
                                  </p:stCondLst>
                                  <p:childTnLst>
                                    <p:animMotion origin="layout" path="M 1.40158E-6 -3.30005E-6 L 1.40158E-6 -0.04062 " pathEditMode="relative" rAng="0" ptsTypes="AA">
                                      <p:cBhvr>
                                        <p:cTn id="34" dur="500" spd="-100000" fill="hold"/>
                                        <p:tgtEl>
                                          <p:spTgt spid="24"/>
                                        </p:tgtEl>
                                        <p:attrNameLst>
                                          <p:attrName>ppt_x</p:attrName>
                                          <p:attrName>ppt_y</p:attrName>
                                        </p:attrNameLst>
                                      </p:cBhvr>
                                      <p:rCtr x="0" y="-2043"/>
                                    </p:animMotion>
                                  </p:childTnLst>
                                </p:cTn>
                              </p:par>
                              <p:par>
                                <p:cTn id="35" presetID="10" presetClass="entr" presetSubtype="0" fill="hold" grpId="0" nodeType="withEffect">
                                  <p:stCondLst>
                                    <p:cond delay="4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64" presetClass="path" presetSubtype="0" decel="100000" fill="hold" grpId="1" nodeType="withEffect">
                                  <p:stCondLst>
                                    <p:cond delay="450"/>
                                  </p:stCondLst>
                                  <p:childTnLst>
                                    <p:animMotion origin="layout" path="M 1.40158E-6 2.29233E-6 L 1.40158E-6 -0.04063 " pathEditMode="relative" rAng="0" ptsTypes="AA">
                                      <p:cBhvr>
                                        <p:cTn id="39" dur="500" spd="-100000" fill="hold"/>
                                        <p:tgtEl>
                                          <p:spTgt spid="21"/>
                                        </p:tgtEl>
                                        <p:attrNameLst>
                                          <p:attrName>ppt_x</p:attrName>
                                          <p:attrName>ppt_y</p:attrName>
                                        </p:attrNameLst>
                                      </p:cBhvr>
                                      <p:rCtr x="0" y="-2043"/>
                                    </p:animMotion>
                                  </p:childTnLst>
                                </p:cTn>
                              </p:par>
                              <p:par>
                                <p:cTn id="40" presetID="10" presetClass="entr" presetSubtype="0" fill="hold" nodeType="withEffect">
                                  <p:stCondLst>
                                    <p:cond delay="5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64" presetClass="path" presetSubtype="0" decel="100000" fill="hold" nodeType="withEffect">
                                  <p:stCondLst>
                                    <p:cond delay="550"/>
                                  </p:stCondLst>
                                  <p:childTnLst>
                                    <p:animMotion origin="layout" path="M -1.09267E-6 6.26419E-7 L -1.09267E-6 -0.04063 " pathEditMode="relative" rAng="0" ptsTypes="AA">
                                      <p:cBhvr>
                                        <p:cTn id="44" dur="500" spd="-100000" fill="hold"/>
                                        <p:tgtEl>
                                          <p:spTgt spid="13"/>
                                        </p:tgtEl>
                                        <p:attrNameLst>
                                          <p:attrName>ppt_x</p:attrName>
                                          <p:attrName>ppt_y</p:attrName>
                                        </p:attrNameLst>
                                      </p:cBhvr>
                                      <p:rCtr x="0" y="-2043"/>
                                    </p:animMotion>
                                  </p:childTnLst>
                                </p:cTn>
                              </p:par>
                              <p:par>
                                <p:cTn id="45" presetID="10" presetClass="entr" presetSubtype="0" fill="hold" grpId="0" nodeType="withEffect">
                                  <p:stCondLst>
                                    <p:cond delay="5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64" presetClass="path" presetSubtype="0" decel="100000" fill="hold" grpId="1" nodeType="withEffect">
                                  <p:stCondLst>
                                    <p:cond delay="550"/>
                                  </p:stCondLst>
                                  <p:childTnLst>
                                    <p:animMotion origin="layout" path="M 4.20475E-6 2.29233E-6 L 4.20475E-6 -0.04063 " pathEditMode="relative" rAng="0" ptsTypes="AA">
                                      <p:cBhvr>
                                        <p:cTn id="49" dur="500" spd="-100000" fill="hold"/>
                                        <p:tgtEl>
                                          <p:spTgt spid="25"/>
                                        </p:tgtEl>
                                        <p:attrNameLst>
                                          <p:attrName>ppt_x</p:attrName>
                                          <p:attrName>ppt_y</p:attrName>
                                        </p:attrNameLst>
                                      </p:cBhvr>
                                      <p:rCtr x="0" y="-2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5" grpId="0"/>
      <p:bldP spid="25" grpId="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Protect data services from threats</a:t>
            </a:r>
          </a:p>
        </p:txBody>
      </p:sp>
      <p:sp>
        <p:nvSpPr>
          <p:cNvPr id="5" name="Text Placeholder 1">
            <a:extLst>
              <a:ext uri="{FF2B5EF4-FFF2-40B4-BE49-F238E27FC236}">
                <a16:creationId xmlns:a16="http://schemas.microsoft.com/office/drawing/2014/main" id="{C3CF36F5-3C97-4CA3-B035-C28D78A88D11}"/>
              </a:ext>
            </a:extLst>
          </p:cNvPr>
          <p:cNvSpPr txBox="1">
            <a:spLocks/>
          </p:cNvSpPr>
          <p:nvPr/>
        </p:nvSpPr>
        <p:spPr>
          <a:xfrm>
            <a:off x="661310" y="1794383"/>
            <a:ext cx="4300366" cy="4091401"/>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Prevent &amp; detect threats targeting your Azure SQL databases, My SQL, PostgreSQL</a:t>
            </a:r>
          </a:p>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Discover and remediate security misconfigurations in Azure SQL databases</a:t>
            </a:r>
          </a:p>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Storage account protection to detect threats and misuse</a:t>
            </a:r>
          </a:p>
          <a:p>
            <a:pPr marL="342900" marR="0" lvl="0" indent="-342900" algn="l" defTabSz="932742" rtl="0" eaLnBrk="1" fontAlgn="auto" latinLnBrk="0" hangingPunct="1">
              <a:lnSpc>
                <a:spcPct val="90000"/>
              </a:lnSpc>
              <a:spcBef>
                <a:spcPts val="2353"/>
              </a:spcBef>
              <a:spcAft>
                <a:spcPts val="0"/>
              </a:spcAft>
              <a:buClrTx/>
              <a:buSzPct val="90000"/>
              <a:buFont typeface="Wingdings" panose="05000000000000000000" pitchFamily="2" charset="2"/>
              <a:buChar char="Ø"/>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Discover, classify, label and protect sensitive data in your Azure SQL databases</a:t>
            </a:r>
          </a:p>
        </p:txBody>
      </p:sp>
      <p:grpSp>
        <p:nvGrpSpPr>
          <p:cNvPr id="6" name="Group 5">
            <a:extLst>
              <a:ext uri="{FF2B5EF4-FFF2-40B4-BE49-F238E27FC236}">
                <a16:creationId xmlns:a16="http://schemas.microsoft.com/office/drawing/2014/main" id="{D3955407-D893-4C30-AF89-68A099664E5E}"/>
              </a:ext>
            </a:extLst>
          </p:cNvPr>
          <p:cNvGrpSpPr/>
          <p:nvPr/>
        </p:nvGrpSpPr>
        <p:grpSpPr>
          <a:xfrm>
            <a:off x="5582553" y="1645614"/>
            <a:ext cx="4960008" cy="4240170"/>
            <a:chOff x="5694495" y="1678116"/>
            <a:chExt cx="5059468" cy="4325194"/>
          </a:xfrm>
        </p:grpSpPr>
        <p:grpSp>
          <p:nvGrpSpPr>
            <p:cNvPr id="49" name="Group 48">
              <a:extLst>
                <a:ext uri="{FF2B5EF4-FFF2-40B4-BE49-F238E27FC236}">
                  <a16:creationId xmlns:a16="http://schemas.microsoft.com/office/drawing/2014/main" id="{344D89FE-4312-4206-9E6B-C7A8BB869557}"/>
                </a:ext>
              </a:extLst>
            </p:cNvPr>
            <p:cNvGrpSpPr/>
            <p:nvPr/>
          </p:nvGrpSpPr>
          <p:grpSpPr>
            <a:xfrm>
              <a:off x="5882640" y="1678116"/>
              <a:ext cx="4325194" cy="4325194"/>
              <a:chOff x="5043543" y="3372850"/>
              <a:chExt cx="1499814" cy="1499814"/>
            </a:xfrm>
          </p:grpSpPr>
          <p:sp>
            <p:nvSpPr>
              <p:cNvPr id="51" name="Oval 50">
                <a:extLst>
                  <a:ext uri="{FF2B5EF4-FFF2-40B4-BE49-F238E27FC236}">
                    <a16:creationId xmlns:a16="http://schemas.microsoft.com/office/drawing/2014/main" id="{52B3E801-3499-41E9-8511-A3A76A51AEB6}"/>
                  </a:ext>
                </a:extLst>
              </p:cNvPr>
              <p:cNvSpPr/>
              <p:nvPr/>
            </p:nvSpPr>
            <p:spPr bwMode="auto">
              <a:xfrm>
                <a:off x="5043543" y="3372850"/>
                <a:ext cx="1499814" cy="1499814"/>
              </a:xfrm>
              <a:prstGeom prst="ellipse">
                <a:avLst/>
              </a:prstGeom>
              <a:noFill/>
              <a:ln w="285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67F29DBD-3881-4DA4-B74D-7087671DF88A}"/>
                  </a:ext>
                </a:extLst>
              </p:cNvPr>
              <p:cNvSpPr/>
              <p:nvPr/>
            </p:nvSpPr>
            <p:spPr bwMode="auto">
              <a:xfrm>
                <a:off x="5133151" y="3462458"/>
                <a:ext cx="1320598" cy="1320598"/>
              </a:xfrm>
              <a:prstGeom prst="ellipse">
                <a:avLst/>
              </a:prstGeom>
              <a:noFill/>
              <a:ln w="28575">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E35870-F826-462D-ACE6-C10635697AB7}"/>
                  </a:ext>
                </a:extLst>
              </p:cNvPr>
              <p:cNvSpPr/>
              <p:nvPr/>
            </p:nvSpPr>
            <p:spPr bwMode="auto">
              <a:xfrm>
                <a:off x="5233535" y="3562842"/>
                <a:ext cx="1119830" cy="111983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B92C7D43-6754-4B75-AA64-C7053CD7AD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95064" y="3522044"/>
              <a:ext cx="858899" cy="858901"/>
            </a:xfrm>
            <a:prstGeom prst="rect">
              <a:avLst/>
            </a:prstGeom>
          </p:spPr>
        </p:pic>
        <p:sp>
          <p:nvSpPr>
            <p:cNvPr id="22" name="Shield_EA18" title="Icon of a shield">
              <a:extLst>
                <a:ext uri="{FF2B5EF4-FFF2-40B4-BE49-F238E27FC236}">
                  <a16:creationId xmlns:a16="http://schemas.microsoft.com/office/drawing/2014/main" id="{54FDFF24-CAF5-4DD4-895A-8D28BF8FC3BD}"/>
                </a:ext>
              </a:extLst>
            </p:cNvPr>
            <p:cNvSpPr>
              <a:spLocks noChangeAspect="1"/>
            </p:cNvSpPr>
            <p:nvPr/>
          </p:nvSpPr>
          <p:spPr bwMode="auto">
            <a:xfrm>
              <a:off x="5694495" y="3592520"/>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E6E6E6"/>
                  </a:solidFill>
                  <a:effectLst/>
                  <a:uLnTx/>
                  <a:uFillTx/>
                  <a:latin typeface="Segoe UI"/>
                  <a:ea typeface="+mn-ea"/>
                  <a:cs typeface="+mn-cs"/>
                </a:rPr>
                <a:t>!</a:t>
              </a:r>
            </a:p>
          </p:txBody>
        </p:sp>
        <p:pic>
          <p:nvPicPr>
            <p:cNvPr id="27" name="Graphic 26">
              <a:extLst>
                <a:ext uri="{FF2B5EF4-FFF2-40B4-BE49-F238E27FC236}">
                  <a16:creationId xmlns:a16="http://schemas.microsoft.com/office/drawing/2014/main" id="{8BDAF827-0070-4268-B973-E57D25EC02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4611" y="3522044"/>
              <a:ext cx="528752" cy="616745"/>
            </a:xfrm>
            <a:prstGeom prst="rect">
              <a:avLst/>
            </a:prstGeom>
          </p:spPr>
        </p:pic>
        <p:sp>
          <p:nvSpPr>
            <p:cNvPr id="43" name="TextBox 42">
              <a:extLst>
                <a:ext uri="{FF2B5EF4-FFF2-40B4-BE49-F238E27FC236}">
                  <a16:creationId xmlns:a16="http://schemas.microsoft.com/office/drawing/2014/main" id="{1DCABDD2-8252-443D-9900-1B94E86F092F}"/>
                </a:ext>
              </a:extLst>
            </p:cNvPr>
            <p:cNvSpPr txBox="1"/>
            <p:nvPr/>
          </p:nvSpPr>
          <p:spPr>
            <a:xfrm>
              <a:off x="8685041" y="4200277"/>
              <a:ext cx="908643" cy="369332"/>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mn-cs"/>
                </a:rPr>
                <a:t>Azure Storage</a:t>
              </a:r>
            </a:p>
          </p:txBody>
        </p:sp>
        <p:pic>
          <p:nvPicPr>
            <p:cNvPr id="40" name="Graphic 39">
              <a:extLst>
                <a:ext uri="{FF2B5EF4-FFF2-40B4-BE49-F238E27FC236}">
                  <a16:creationId xmlns:a16="http://schemas.microsoft.com/office/drawing/2014/main" id="{77A68EBC-7033-4B8F-9532-5BB1EC9AAF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2133" y="3483739"/>
              <a:ext cx="658178" cy="658178"/>
            </a:xfrm>
            <a:prstGeom prst="rect">
              <a:avLst/>
            </a:prstGeom>
          </p:spPr>
        </p:pic>
        <p:pic>
          <p:nvPicPr>
            <p:cNvPr id="45" name="Graphic 44">
              <a:extLst>
                <a:ext uri="{FF2B5EF4-FFF2-40B4-BE49-F238E27FC236}">
                  <a16:creationId xmlns:a16="http://schemas.microsoft.com/office/drawing/2014/main" id="{C61FAABB-1FEF-4FE7-95BC-98051FD834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3280" y="3476914"/>
              <a:ext cx="671829" cy="671828"/>
            </a:xfrm>
            <a:prstGeom prst="rect">
              <a:avLst/>
            </a:prstGeom>
          </p:spPr>
        </p:pic>
        <p:sp>
          <p:nvSpPr>
            <p:cNvPr id="47" name="Title 1">
              <a:extLst>
                <a:ext uri="{FF2B5EF4-FFF2-40B4-BE49-F238E27FC236}">
                  <a16:creationId xmlns:a16="http://schemas.microsoft.com/office/drawing/2014/main" id="{5203E89F-38D2-49CE-A1F4-C2FD04659B0F}"/>
                </a:ext>
              </a:extLst>
            </p:cNvPr>
            <p:cNvSpPr txBox="1">
              <a:spLocks/>
            </p:cNvSpPr>
            <p:nvPr/>
          </p:nvSpPr>
          <p:spPr>
            <a:xfrm>
              <a:off x="7860644" y="4141332"/>
              <a:ext cx="1041916" cy="350771"/>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176" b="0" i="0" u="none" strike="noStrike" kern="1200" cap="none" spc="0" normalizeH="0" baseline="0" noProof="0">
                  <a:ln w="3175">
                    <a:noFill/>
                  </a:ln>
                  <a:gradFill>
                    <a:gsLst>
                      <a:gs pos="7965">
                        <a:srgbClr val="000000"/>
                      </a:gs>
                      <a:gs pos="37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PostgreSQL </a:t>
              </a:r>
            </a:p>
          </p:txBody>
        </p:sp>
        <p:pic>
          <p:nvPicPr>
            <p:cNvPr id="48" name="Picture 47">
              <a:extLst>
                <a:ext uri="{FF2B5EF4-FFF2-40B4-BE49-F238E27FC236}">
                  <a16:creationId xmlns:a16="http://schemas.microsoft.com/office/drawing/2014/main" id="{7DADA63B-EB22-4B6C-A547-D91725F45D20}"/>
                </a:ext>
              </a:extLst>
            </p:cNvPr>
            <p:cNvPicPr>
              <a:picLocks noChangeAspect="1"/>
            </p:cNvPicPr>
            <p:nvPr/>
          </p:nvPicPr>
          <p:blipFill rotWithShape="1">
            <a:blip r:embed="rId10"/>
            <a:srcRect l="5625" t="3852" r="4118" b="4813"/>
            <a:stretch/>
          </p:blipFill>
          <p:spPr>
            <a:xfrm>
              <a:off x="8059026" y="3527923"/>
              <a:ext cx="575379" cy="569810"/>
            </a:xfrm>
            <a:prstGeom prst="ellipse">
              <a:avLst/>
            </a:prstGeom>
            <a:solidFill>
              <a:schemeClr val="accent1"/>
            </a:solidFill>
          </p:spPr>
        </p:pic>
        <p:sp>
          <p:nvSpPr>
            <p:cNvPr id="54" name="TextBox 53">
              <a:extLst>
                <a:ext uri="{FF2B5EF4-FFF2-40B4-BE49-F238E27FC236}">
                  <a16:creationId xmlns:a16="http://schemas.microsoft.com/office/drawing/2014/main" id="{B835D939-AF1E-44CD-ADEB-963FC6B1C877}"/>
                </a:ext>
              </a:extLst>
            </p:cNvPr>
            <p:cNvSpPr txBox="1"/>
            <p:nvPr/>
          </p:nvSpPr>
          <p:spPr>
            <a:xfrm>
              <a:off x="6411816" y="4222489"/>
              <a:ext cx="908643" cy="184666"/>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mn-cs"/>
                </a:rPr>
                <a:t>SQL</a:t>
              </a:r>
            </a:p>
          </p:txBody>
        </p:sp>
        <p:sp>
          <p:nvSpPr>
            <p:cNvPr id="55" name="TextBox 54">
              <a:extLst>
                <a:ext uri="{FF2B5EF4-FFF2-40B4-BE49-F238E27FC236}">
                  <a16:creationId xmlns:a16="http://schemas.microsoft.com/office/drawing/2014/main" id="{C926E5CE-F31D-40AE-BA96-347DBCA0025B}"/>
                </a:ext>
              </a:extLst>
            </p:cNvPr>
            <p:cNvSpPr txBox="1"/>
            <p:nvPr/>
          </p:nvSpPr>
          <p:spPr>
            <a:xfrm>
              <a:off x="7152804" y="4222489"/>
              <a:ext cx="908643" cy="184666"/>
            </a:xfrm>
            <a:prstGeom prst="rect">
              <a:avLst/>
            </a:prstGeom>
            <a:noFill/>
            <a:ln w="19050">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mn-cs"/>
                </a:rPr>
                <a:t>MySQL</a:t>
              </a:r>
            </a:p>
          </p:txBody>
        </p:sp>
      </p:grpSp>
      <p:pic>
        <p:nvPicPr>
          <p:cNvPr id="58" name="Graphic 57">
            <a:extLst>
              <a:ext uri="{FF2B5EF4-FFF2-40B4-BE49-F238E27FC236}">
                <a16:creationId xmlns:a16="http://schemas.microsoft.com/office/drawing/2014/main" id="{134DD671-1029-4CDC-9FA9-3C06940022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2011" y="1237149"/>
            <a:ext cx="1350145" cy="1350143"/>
          </a:xfrm>
          <a:prstGeom prst="rect">
            <a:avLst/>
          </a:prstGeom>
        </p:spPr>
      </p:pic>
    </p:spTree>
    <p:extLst>
      <p:ext uri="{BB962C8B-B14F-4D97-AF65-F5344CB8AC3E}">
        <p14:creationId xmlns:p14="http://schemas.microsoft.com/office/powerpoint/2010/main" val="180696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D704BC-1C9A-4F44-A1E6-847C9CF4132F}"/>
              </a:ext>
            </a:extLst>
          </p:cNvPr>
          <p:cNvSpPr/>
          <p:nvPr/>
        </p:nvSpPr>
        <p:spPr bwMode="auto">
          <a:xfrm>
            <a:off x="1829530" y="4645518"/>
            <a:ext cx="8745907" cy="1230050"/>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E937F53-3632-4315-9FE8-79EDE9130C9D}"/>
              </a:ext>
            </a:extLst>
          </p:cNvPr>
          <p:cNvSpPr/>
          <p:nvPr/>
        </p:nvSpPr>
        <p:spPr bwMode="auto">
          <a:xfrm>
            <a:off x="1829529" y="1886406"/>
            <a:ext cx="8745907" cy="1230050"/>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E32F39D4-B07B-4309-B8A8-6AEA53F6A5D0}"/>
              </a:ext>
            </a:extLst>
          </p:cNvPr>
          <p:cNvSpPr/>
          <p:nvPr/>
        </p:nvSpPr>
        <p:spPr bwMode="auto">
          <a:xfrm>
            <a:off x="1829530" y="3270328"/>
            <a:ext cx="8745907" cy="1230050"/>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4CCB2DC-2861-489E-9664-DD85142DE644}"/>
              </a:ext>
            </a:extLst>
          </p:cNvPr>
          <p:cNvSpPr>
            <a:spLocks noGrp="1"/>
          </p:cNvSpPr>
          <p:nvPr>
            <p:ph type="title"/>
          </p:nvPr>
        </p:nvSpPr>
        <p:spPr>
          <a:xfrm>
            <a:off x="455995" y="620428"/>
            <a:ext cx="11306469" cy="753796"/>
          </a:xfrm>
        </p:spPr>
        <p:txBody>
          <a:bodyPr/>
          <a:lstStyle/>
          <a:p>
            <a:r>
              <a:rPr lang="en-US" dirty="0"/>
              <a:t>New advanced protection capabilities for data services</a:t>
            </a:r>
            <a:br>
              <a:rPr lang="en-US" dirty="0"/>
            </a:br>
            <a:r>
              <a:rPr lang="en-US" sz="1800" dirty="0">
                <a:solidFill>
                  <a:schemeClr val="accent1"/>
                </a:solidFill>
              </a:rPr>
              <a:t>Now in preview</a:t>
            </a:r>
            <a:endParaRPr lang="en-US" dirty="0">
              <a:solidFill>
                <a:schemeClr val="accent1"/>
              </a:solidFill>
            </a:endParaRPr>
          </a:p>
        </p:txBody>
      </p:sp>
      <p:sp>
        <p:nvSpPr>
          <p:cNvPr id="12" name="Rectangle 11">
            <a:extLst>
              <a:ext uri="{FF2B5EF4-FFF2-40B4-BE49-F238E27FC236}">
                <a16:creationId xmlns:a16="http://schemas.microsoft.com/office/drawing/2014/main" id="{FCD40636-5DBF-4B1A-B327-4372462D0904}"/>
              </a:ext>
            </a:extLst>
          </p:cNvPr>
          <p:cNvSpPr/>
          <p:nvPr/>
        </p:nvSpPr>
        <p:spPr>
          <a:xfrm>
            <a:off x="2902583" y="3460796"/>
            <a:ext cx="7232928"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mn-ea"/>
                <a:cs typeface="+mn-cs"/>
              </a:rPr>
              <a:t>Malware reputation screening for Azure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C3C41"/>
                </a:solidFill>
                <a:effectLst/>
                <a:uLnTx/>
                <a:uFillTx/>
                <a:latin typeface="Segoe UI Semibold"/>
                <a:ea typeface="+mn-ea"/>
                <a:cs typeface="+mn-cs"/>
              </a:rPr>
              <a:t>Detect advanced threats in Azure Storage with hash reputation analysis upon upload</a:t>
            </a:r>
          </a:p>
        </p:txBody>
      </p:sp>
      <p:sp>
        <p:nvSpPr>
          <p:cNvPr id="13" name="Rectangle 12">
            <a:extLst>
              <a:ext uri="{FF2B5EF4-FFF2-40B4-BE49-F238E27FC236}">
                <a16:creationId xmlns:a16="http://schemas.microsoft.com/office/drawing/2014/main" id="{2FDD8497-D8F4-4E0A-A8FA-BF2D8521C840}"/>
              </a:ext>
            </a:extLst>
          </p:cNvPr>
          <p:cNvSpPr/>
          <p:nvPr/>
        </p:nvSpPr>
        <p:spPr>
          <a:xfrm>
            <a:off x="2910800" y="2049661"/>
            <a:ext cx="7338185" cy="91794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mn-ea"/>
                <a:cs typeface="+mn-cs"/>
              </a:rPr>
              <a:t>Protect SQL servers on Azure VMs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Vulnerability assessment and Advanced Threat Protection to prevent and detect threats across SQL estate in Azure</a:t>
            </a:r>
          </a:p>
        </p:txBody>
      </p:sp>
      <p:sp>
        <p:nvSpPr>
          <p:cNvPr id="15" name="Rectangle 14">
            <a:extLst>
              <a:ext uri="{FF2B5EF4-FFF2-40B4-BE49-F238E27FC236}">
                <a16:creationId xmlns:a16="http://schemas.microsoft.com/office/drawing/2014/main" id="{4E0267C3-80CB-4A89-B3A9-93F961602879}"/>
              </a:ext>
            </a:extLst>
          </p:cNvPr>
          <p:cNvSpPr/>
          <p:nvPr/>
        </p:nvSpPr>
        <p:spPr bwMode="auto">
          <a:xfrm>
            <a:off x="6961000" y="739117"/>
            <a:ext cx="4262894" cy="2335694"/>
          </a:xfrm>
          <a:prstGeom prst="rect">
            <a:avLst/>
          </a:prstGeom>
          <a:no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86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5F5B2BF5-5DAD-4AF8-9C89-7AFDAF486AD7}"/>
              </a:ext>
            </a:extLst>
          </p:cNvPr>
          <p:cNvSpPr/>
          <p:nvPr/>
        </p:nvSpPr>
        <p:spPr>
          <a:xfrm>
            <a:off x="2947983" y="4876757"/>
            <a:ext cx="7232928"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mn-ea"/>
                <a:cs typeface="+mn-cs"/>
              </a:rPr>
              <a:t>Advanced Threat Protection for Azure Key Vault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C3C41"/>
                </a:solidFill>
                <a:effectLst/>
                <a:uLnTx/>
                <a:uFillTx/>
                <a:latin typeface="Segoe UI Semibold"/>
                <a:ea typeface="+mn-ea"/>
                <a:cs typeface="+mn-cs"/>
              </a:rPr>
              <a:t>Detect unusual and potentially harmful attempts to exploit Azure Key Vault</a:t>
            </a:r>
          </a:p>
        </p:txBody>
      </p:sp>
      <p:pic>
        <p:nvPicPr>
          <p:cNvPr id="129" name="Picture 2">
            <a:extLst>
              <a:ext uri="{FF2B5EF4-FFF2-40B4-BE49-F238E27FC236}">
                <a16:creationId xmlns:a16="http://schemas.microsoft.com/office/drawing/2014/main" id="{8EF50ED6-11B0-4B2C-AE64-B439FBF4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586" y="4876756"/>
            <a:ext cx="953843" cy="710371"/>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129">
            <a:extLst>
              <a:ext uri="{FF2B5EF4-FFF2-40B4-BE49-F238E27FC236}">
                <a16:creationId xmlns:a16="http://schemas.microsoft.com/office/drawing/2014/main" id="{E31BC5AA-559D-4E3A-A6AE-A8A79F449B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352" y="3585070"/>
            <a:ext cx="658622" cy="658621"/>
          </a:xfrm>
          <a:prstGeom prst="rect">
            <a:avLst/>
          </a:prstGeom>
        </p:spPr>
      </p:pic>
      <p:pic>
        <p:nvPicPr>
          <p:cNvPr id="131" name="Graphic 130">
            <a:extLst>
              <a:ext uri="{FF2B5EF4-FFF2-40B4-BE49-F238E27FC236}">
                <a16:creationId xmlns:a16="http://schemas.microsoft.com/office/drawing/2014/main" id="{A360D7B6-267A-44EB-889C-871C5A51D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01223" y="2187883"/>
            <a:ext cx="518358" cy="604621"/>
          </a:xfrm>
          <a:prstGeom prst="rect">
            <a:avLst/>
          </a:prstGeom>
        </p:spPr>
      </p:pic>
      <p:pic>
        <p:nvPicPr>
          <p:cNvPr id="14" name="Picture 13">
            <a:extLst>
              <a:ext uri="{FF2B5EF4-FFF2-40B4-BE49-F238E27FC236}">
                <a16:creationId xmlns:a16="http://schemas.microsoft.com/office/drawing/2014/main" id="{3CFE4524-6EDD-47D0-B11A-3366104DDD2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3618126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09EAE-A3AC-4449-A248-D0F65757672B}"/>
              </a:ext>
            </a:extLst>
          </p:cNvPr>
          <p:cNvSpPr>
            <a:spLocks noGrp="1"/>
          </p:cNvSpPr>
          <p:nvPr>
            <p:ph type="title"/>
          </p:nvPr>
        </p:nvSpPr>
        <p:spPr>
          <a:xfrm>
            <a:off x="588263" y="457200"/>
            <a:ext cx="11018520" cy="422423"/>
          </a:xfrm>
        </p:spPr>
        <p:txBody>
          <a:bodyPr/>
          <a:lstStyle/>
          <a:p>
            <a:r>
              <a:rPr lang="en-US" sz="2745" dirty="0"/>
              <a:t>Detections of the common cloud threats</a:t>
            </a:r>
          </a:p>
        </p:txBody>
      </p:sp>
      <p:grpSp>
        <p:nvGrpSpPr>
          <p:cNvPr id="15" name="Group 14">
            <a:extLst>
              <a:ext uri="{FF2B5EF4-FFF2-40B4-BE49-F238E27FC236}">
                <a16:creationId xmlns:a16="http://schemas.microsoft.com/office/drawing/2014/main" id="{2D882A88-207D-4424-A183-27658EC51F13}"/>
              </a:ext>
            </a:extLst>
          </p:cNvPr>
          <p:cNvGrpSpPr/>
          <p:nvPr/>
        </p:nvGrpSpPr>
        <p:grpSpPr>
          <a:xfrm>
            <a:off x="419371" y="1556102"/>
            <a:ext cx="3487983" cy="4915643"/>
            <a:chOff x="390469" y="1327502"/>
            <a:chExt cx="3487983" cy="4915643"/>
          </a:xfrm>
        </p:grpSpPr>
        <p:grpSp>
          <p:nvGrpSpPr>
            <p:cNvPr id="3" name="Group 2">
              <a:extLst>
                <a:ext uri="{FF2B5EF4-FFF2-40B4-BE49-F238E27FC236}">
                  <a16:creationId xmlns:a16="http://schemas.microsoft.com/office/drawing/2014/main" id="{7DCE7570-12BE-466C-9386-2A62CDDEE021}"/>
                </a:ext>
              </a:extLst>
            </p:cNvPr>
            <p:cNvGrpSpPr/>
            <p:nvPr/>
          </p:nvGrpSpPr>
          <p:grpSpPr>
            <a:xfrm>
              <a:off x="390469" y="1327502"/>
              <a:ext cx="3487983" cy="4915643"/>
              <a:chOff x="264634" y="1327502"/>
              <a:chExt cx="3487983" cy="4915643"/>
            </a:xfrm>
          </p:grpSpPr>
          <p:sp>
            <p:nvSpPr>
              <p:cNvPr id="4" name="Rectangle 3">
                <a:extLst>
                  <a:ext uri="{FF2B5EF4-FFF2-40B4-BE49-F238E27FC236}">
                    <a16:creationId xmlns:a16="http://schemas.microsoft.com/office/drawing/2014/main" id="{E5D39264-CCD5-4A00-A410-1FB87528DCB6}"/>
                  </a:ext>
                </a:extLst>
              </p:cNvPr>
              <p:cNvSpPr/>
              <p:nvPr/>
            </p:nvSpPr>
            <p:spPr bwMode="auto">
              <a:xfrm>
                <a:off x="264634" y="2009356"/>
                <a:ext cx="3486585" cy="4233789"/>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15EC1C-5F2F-4EFA-B11B-14CE2F12C439}"/>
                  </a:ext>
                </a:extLst>
              </p:cNvPr>
              <p:cNvSpPr/>
              <p:nvPr/>
            </p:nvSpPr>
            <p:spPr bwMode="auto">
              <a:xfrm>
                <a:off x="462428" y="3780999"/>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SQL injection vulnerabilities and attacks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Access anomalies by location, principal, or application</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Brute-force against SQL credentials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And more…</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1FDFB9F-297A-4764-849A-2ACD8AF84DFA}"/>
                  </a:ext>
                </a:extLst>
              </p:cNvPr>
              <p:cNvSpPr/>
              <p:nvPr/>
            </p:nvSpPr>
            <p:spPr bwMode="auto">
              <a:xfrm>
                <a:off x="482981" y="4216730"/>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1EE04A-094F-464F-A96B-CB9D1D441283}"/>
                  </a:ext>
                </a:extLst>
              </p:cNvPr>
              <p:cNvSpPr/>
              <p:nvPr/>
            </p:nvSpPr>
            <p:spPr>
              <a:xfrm>
                <a:off x="493722" y="1327502"/>
                <a:ext cx="3022366" cy="64030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SQL Database detections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Now available for SQL on IaaS</a:t>
                </a:r>
              </a:p>
            </p:txBody>
          </p:sp>
        </p:grpSp>
        <p:sp>
          <p:nvSpPr>
            <p:cNvPr id="14" name="Rectangle 13">
              <a:extLst>
                <a:ext uri="{FF2B5EF4-FFF2-40B4-BE49-F238E27FC236}">
                  <a16:creationId xmlns:a16="http://schemas.microsoft.com/office/drawing/2014/main" id="{A7B74156-4847-4258-B726-35589D00B82B}"/>
                </a:ext>
              </a:extLst>
            </p:cNvPr>
            <p:cNvSpPr/>
            <p:nvPr/>
          </p:nvSpPr>
          <p:spPr bwMode="auto">
            <a:xfrm>
              <a:off x="590290" y="3116666"/>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F924E24-F86E-4065-B83F-F2EAD9962172}"/>
              </a:ext>
            </a:extLst>
          </p:cNvPr>
          <p:cNvGrpSpPr/>
          <p:nvPr/>
        </p:nvGrpSpPr>
        <p:grpSpPr>
          <a:xfrm>
            <a:off x="4443450" y="1556102"/>
            <a:ext cx="3505110" cy="4915643"/>
            <a:chOff x="390469" y="1327502"/>
            <a:chExt cx="3505110" cy="4915643"/>
          </a:xfrm>
        </p:grpSpPr>
        <p:grpSp>
          <p:nvGrpSpPr>
            <p:cNvPr id="23" name="Group 22">
              <a:extLst>
                <a:ext uri="{FF2B5EF4-FFF2-40B4-BE49-F238E27FC236}">
                  <a16:creationId xmlns:a16="http://schemas.microsoft.com/office/drawing/2014/main" id="{40D6E194-14AD-424C-AAD7-EAFC21BDF04B}"/>
                </a:ext>
              </a:extLst>
            </p:cNvPr>
            <p:cNvGrpSpPr/>
            <p:nvPr/>
          </p:nvGrpSpPr>
          <p:grpSpPr>
            <a:xfrm>
              <a:off x="390469" y="1327502"/>
              <a:ext cx="3505110" cy="4915643"/>
              <a:chOff x="264634" y="1327502"/>
              <a:chExt cx="3505110" cy="4915643"/>
            </a:xfrm>
          </p:grpSpPr>
          <p:sp>
            <p:nvSpPr>
              <p:cNvPr id="25" name="Rectangle 24">
                <a:extLst>
                  <a:ext uri="{FF2B5EF4-FFF2-40B4-BE49-F238E27FC236}">
                    <a16:creationId xmlns:a16="http://schemas.microsoft.com/office/drawing/2014/main" id="{871FAFAA-042B-41E9-A0DA-D9903C3911F7}"/>
                  </a:ext>
                </a:extLst>
              </p:cNvPr>
              <p:cNvSpPr/>
              <p:nvPr/>
            </p:nvSpPr>
            <p:spPr bwMode="auto">
              <a:xfrm>
                <a:off x="264634" y="2009356"/>
                <a:ext cx="3486585" cy="4233789"/>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66E9D78-7406-4860-A00F-7996BC53F8DB}"/>
                  </a:ext>
                </a:extLst>
              </p:cNvPr>
              <p:cNvSpPr/>
              <p:nvPr/>
            </p:nvSpPr>
            <p:spPr bwMode="auto">
              <a:xfrm>
                <a:off x="462427" y="3481459"/>
                <a:ext cx="330731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Malware reputation screening or suspicious files (.</a:t>
                </a:r>
                <a:r>
                  <a:rPr kumimoji="0" lang="en-US" sz="2000" b="0" i="0" u="none" strike="noStrike" kern="1200" cap="none" spc="0" normalizeH="0" baseline="0" noProof="0" dirty="0" err="1">
                    <a:ln>
                      <a:noFill/>
                    </a:ln>
                    <a:solidFill>
                      <a:srgbClr val="2F2F2F"/>
                    </a:solidFill>
                    <a:effectLst/>
                    <a:uLnTx/>
                    <a:uFillTx/>
                    <a:latin typeface="Segoe UI"/>
                    <a:ea typeface="+mn-ea"/>
                    <a:cs typeface="+mn-cs"/>
                  </a:rPr>
                  <a:t>cspkg</a:t>
                </a:r>
                <a:r>
                  <a:rPr kumimoji="0" lang="en-US" sz="2000" b="0" i="0" u="none" strike="noStrike" kern="1200" cap="none" spc="0" normalizeH="0" baseline="0" noProof="0" dirty="0">
                    <a:ln>
                      <a:noFill/>
                    </a:ln>
                    <a:solidFill>
                      <a:srgbClr val="2F2F2F"/>
                    </a:solidFill>
                    <a:effectLst/>
                    <a:uLnTx/>
                    <a:uFillTx/>
                    <a:latin typeface="Segoe UI"/>
                    <a:ea typeface="+mn-ea"/>
                    <a:cs typeface="+mn-cs"/>
                  </a:rPr>
                  <a:t>)</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Access anomalies by location, principal, or application</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Permission change anomalies, anonymous access detection</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And more…</a:t>
                </a:r>
              </a:p>
            </p:txBody>
          </p:sp>
          <p:sp>
            <p:nvSpPr>
              <p:cNvPr id="29" name="Rectangle 28">
                <a:extLst>
                  <a:ext uri="{FF2B5EF4-FFF2-40B4-BE49-F238E27FC236}">
                    <a16:creationId xmlns:a16="http://schemas.microsoft.com/office/drawing/2014/main" id="{8AD75EA4-35DC-4C05-8DAB-B53C3638202C}"/>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03468BD-8C60-4517-9552-D8249F673EC4}"/>
                  </a:ext>
                </a:extLst>
              </p:cNvPr>
              <p:cNvSpPr/>
              <p:nvPr/>
            </p:nvSpPr>
            <p:spPr>
              <a:xfrm>
                <a:off x="355544" y="1327502"/>
                <a:ext cx="3298724" cy="39408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Storage account detections</a:t>
                </a:r>
              </a:p>
            </p:txBody>
          </p:sp>
        </p:grpSp>
        <p:sp>
          <p:nvSpPr>
            <p:cNvPr id="24" name="Rectangle 23">
              <a:extLst>
                <a:ext uri="{FF2B5EF4-FFF2-40B4-BE49-F238E27FC236}">
                  <a16:creationId xmlns:a16="http://schemas.microsoft.com/office/drawing/2014/main" id="{5A4CBE42-81C7-4D04-9B90-E553B1D7B27A}"/>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B050436-02CE-45C0-8B5C-9ED767DD61E0}"/>
              </a:ext>
            </a:extLst>
          </p:cNvPr>
          <p:cNvGrpSpPr/>
          <p:nvPr/>
        </p:nvGrpSpPr>
        <p:grpSpPr>
          <a:xfrm>
            <a:off x="8467530" y="1556102"/>
            <a:ext cx="3487983" cy="4915643"/>
            <a:chOff x="390469" y="1327502"/>
            <a:chExt cx="3487983" cy="4915643"/>
          </a:xfrm>
        </p:grpSpPr>
        <p:grpSp>
          <p:nvGrpSpPr>
            <p:cNvPr id="34" name="Group 33">
              <a:extLst>
                <a:ext uri="{FF2B5EF4-FFF2-40B4-BE49-F238E27FC236}">
                  <a16:creationId xmlns:a16="http://schemas.microsoft.com/office/drawing/2014/main" id="{4ED8CEDD-EA8C-473E-BA25-264C74DB926F}"/>
                </a:ext>
              </a:extLst>
            </p:cNvPr>
            <p:cNvGrpSpPr/>
            <p:nvPr/>
          </p:nvGrpSpPr>
          <p:grpSpPr>
            <a:xfrm>
              <a:off x="390469" y="1327502"/>
              <a:ext cx="3487983" cy="4915643"/>
              <a:chOff x="264634" y="1327502"/>
              <a:chExt cx="3487983" cy="4915643"/>
            </a:xfrm>
          </p:grpSpPr>
          <p:sp>
            <p:nvSpPr>
              <p:cNvPr id="36" name="Rectangle 35">
                <a:extLst>
                  <a:ext uri="{FF2B5EF4-FFF2-40B4-BE49-F238E27FC236}">
                    <a16:creationId xmlns:a16="http://schemas.microsoft.com/office/drawing/2014/main" id="{94EA2A82-F133-4776-B7CA-F7F4A1B836D3}"/>
                  </a:ext>
                </a:extLst>
              </p:cNvPr>
              <p:cNvSpPr/>
              <p:nvPr/>
            </p:nvSpPr>
            <p:spPr bwMode="auto">
              <a:xfrm>
                <a:off x="264634" y="2009356"/>
                <a:ext cx="3486585" cy="4233789"/>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D6CDA55-13F0-402C-8E06-868D5A97D6E9}"/>
                  </a:ext>
                </a:extLst>
              </p:cNvPr>
              <p:cNvSpPr/>
              <p:nvPr/>
            </p:nvSpPr>
            <p:spPr bwMode="auto">
              <a:xfrm>
                <a:off x="462427" y="3378980"/>
                <a:ext cx="3288791" cy="149256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Access from a suspicious location, Tor network</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Unusual policy change or listing and secret get </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Unusual volume or pattern of Key Vault operations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rPr>
                  <a:t>And more…</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BE01FF4-D51A-4B16-B8AE-EB79009DFC50}"/>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76502D2D-185B-4872-B618-CFE9546D41DB}"/>
                  </a:ext>
                </a:extLst>
              </p:cNvPr>
              <p:cNvSpPr/>
              <p:nvPr/>
            </p:nvSpPr>
            <p:spPr>
              <a:xfrm>
                <a:off x="597505" y="1327502"/>
                <a:ext cx="2814810" cy="64030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Key vault detections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Now available in NA regions</a:t>
                </a:r>
                <a:endPar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sp>
          <p:nvSpPr>
            <p:cNvPr id="35" name="Rectangle 34">
              <a:extLst>
                <a:ext uri="{FF2B5EF4-FFF2-40B4-BE49-F238E27FC236}">
                  <a16:creationId xmlns:a16="http://schemas.microsoft.com/office/drawing/2014/main" id="{B46F3A62-E143-4DAE-B78B-66A0E6E7BD45}"/>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41566093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1F7816D4-9A91-46EF-8145-A97F14EFFB24}"/>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solution architecture on Azure</a:t>
            </a:r>
          </a:p>
        </p:txBody>
      </p:sp>
      <p:grpSp>
        <p:nvGrpSpPr>
          <p:cNvPr id="9" name="Group 8">
            <a:extLst>
              <a:ext uri="{FF2B5EF4-FFF2-40B4-BE49-F238E27FC236}">
                <a16:creationId xmlns:a16="http://schemas.microsoft.com/office/drawing/2014/main" id="{201A52EB-6108-4674-9F34-AC11FDB57558}"/>
              </a:ext>
            </a:extLst>
          </p:cNvPr>
          <p:cNvGrpSpPr/>
          <p:nvPr/>
        </p:nvGrpSpPr>
        <p:grpSpPr>
          <a:xfrm>
            <a:off x="3289082" y="1864586"/>
            <a:ext cx="6565762" cy="4529594"/>
            <a:chOff x="3289082" y="1864586"/>
            <a:chExt cx="6565762" cy="4529594"/>
          </a:xfrm>
        </p:grpSpPr>
        <p:sp>
          <p:nvSpPr>
            <p:cNvPr id="5" name="角丸四角形 336">
              <a:extLst>
                <a:ext uri="{FF2B5EF4-FFF2-40B4-BE49-F238E27FC236}">
                  <a16:creationId xmlns:a16="http://schemas.microsoft.com/office/drawing/2014/main" id="{DEA39DDA-9276-41C5-B017-786FC1BABF18}"/>
                </a:ext>
              </a:extLst>
            </p:cNvPr>
            <p:cNvSpPr/>
            <p:nvPr/>
          </p:nvSpPr>
          <p:spPr>
            <a:xfrm>
              <a:off x="4883397" y="1864586"/>
              <a:ext cx="4855029" cy="2649504"/>
            </a:xfrm>
            <a:prstGeom prst="roundRect">
              <a:avLst>
                <a:gd name="adj" fmla="val 5576"/>
              </a:avLst>
            </a:prstGeom>
            <a:noFill/>
            <a:ln w="19050" cap="flat" cmpd="sng" algn="ctr">
              <a:solidFill>
                <a:srgbClr val="8661C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5150199" y="2333799"/>
              <a:ext cx="1276662" cy="801908"/>
              <a:chOff x="4403988" y="2704531"/>
              <a:chExt cx="872858" cy="548267"/>
            </a:xfrm>
          </p:grpSpPr>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5391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VM</a:t>
                </a:r>
              </a:p>
            </p:txBody>
          </p:sp>
        </p:grpSp>
        <p:grpSp>
          <p:nvGrpSpPr>
            <p:cNvPr id="48" name="Group 47">
              <a:extLst>
                <a:ext uri="{FF2B5EF4-FFF2-40B4-BE49-F238E27FC236}">
                  <a16:creationId xmlns:a16="http://schemas.microsoft.com/office/drawing/2014/main" id="{B287B0B5-E657-48F0-9162-11572BF8DEE1}"/>
                </a:ext>
              </a:extLst>
            </p:cNvPr>
            <p:cNvGrpSpPr/>
            <p:nvPr/>
          </p:nvGrpSpPr>
          <p:grpSpPr>
            <a:xfrm>
              <a:off x="4400115" y="1881162"/>
              <a:ext cx="966564" cy="709033"/>
              <a:chOff x="4735884" y="1879139"/>
              <a:chExt cx="966564" cy="709033"/>
            </a:xfrm>
          </p:grpSpPr>
          <p:grpSp>
            <p:nvGrpSpPr>
              <p:cNvPr id="49" name="図形グループ 370">
                <a:extLst>
                  <a:ext uri="{FF2B5EF4-FFF2-40B4-BE49-F238E27FC236}">
                    <a16:creationId xmlns:a16="http://schemas.microsoft.com/office/drawing/2014/main" id="{5EF149B8-2F74-4416-B628-C8B69F3D058C}"/>
                  </a:ext>
                </a:extLst>
              </p:cNvPr>
              <p:cNvGrpSpPr/>
              <p:nvPr/>
            </p:nvGrpSpPr>
            <p:grpSpPr>
              <a:xfrm>
                <a:off x="4934904" y="1879139"/>
                <a:ext cx="535195" cy="497196"/>
                <a:chOff x="3913492" y="2033744"/>
                <a:chExt cx="759772" cy="705828"/>
              </a:xfrm>
            </p:grpSpPr>
            <p:grpSp>
              <p:nvGrpSpPr>
                <p:cNvPr id="51" name="図形グループ 371">
                  <a:extLst>
                    <a:ext uri="{FF2B5EF4-FFF2-40B4-BE49-F238E27FC236}">
                      <a16:creationId xmlns:a16="http://schemas.microsoft.com/office/drawing/2014/main" id="{8D49F29C-9B3F-410C-ADE5-1A414440087D}"/>
                    </a:ext>
                  </a:extLst>
                </p:cNvPr>
                <p:cNvGrpSpPr/>
                <p:nvPr/>
              </p:nvGrpSpPr>
              <p:grpSpPr>
                <a:xfrm>
                  <a:off x="3913492" y="2033744"/>
                  <a:ext cx="559422" cy="559422"/>
                  <a:chOff x="3913492" y="2033744"/>
                  <a:chExt cx="559422" cy="559422"/>
                </a:xfrm>
              </p:grpSpPr>
              <p:sp>
                <p:nvSpPr>
                  <p:cNvPr id="58" name="円/楕円 378">
                    <a:extLst>
                      <a:ext uri="{FF2B5EF4-FFF2-40B4-BE49-F238E27FC236}">
                        <a16:creationId xmlns:a16="http://schemas.microsoft.com/office/drawing/2014/main" id="{0C9FE214-B0D8-4D73-9869-93886F688039}"/>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9" name="図 379">
                    <a:extLst>
                      <a:ext uri="{FF2B5EF4-FFF2-40B4-BE49-F238E27FC236}">
                        <a16:creationId xmlns:a16="http://schemas.microsoft.com/office/drawing/2014/main" id="{14CDBAC4-A898-4623-A826-5CFBEF7C36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nvGrpSpPr>
                <p:cNvPr id="52" name="図形グループ 372">
                  <a:extLst>
                    <a:ext uri="{FF2B5EF4-FFF2-40B4-BE49-F238E27FC236}">
                      <a16:creationId xmlns:a16="http://schemas.microsoft.com/office/drawing/2014/main" id="{AEBF7C9E-CB6D-4582-BACF-A10708198B35}"/>
                    </a:ext>
                  </a:extLst>
                </p:cNvPr>
                <p:cNvGrpSpPr/>
                <p:nvPr/>
              </p:nvGrpSpPr>
              <p:grpSpPr>
                <a:xfrm>
                  <a:off x="4013667" y="2113460"/>
                  <a:ext cx="559422" cy="559422"/>
                  <a:chOff x="3913492" y="2033744"/>
                  <a:chExt cx="559422" cy="559422"/>
                </a:xfrm>
              </p:grpSpPr>
              <p:sp>
                <p:nvSpPr>
                  <p:cNvPr id="56" name="円/楕円 376">
                    <a:extLst>
                      <a:ext uri="{FF2B5EF4-FFF2-40B4-BE49-F238E27FC236}">
                        <a16:creationId xmlns:a16="http://schemas.microsoft.com/office/drawing/2014/main" id="{2CCDC722-6836-453B-B8FC-791799F3E1D3}"/>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7" name="図 377">
                    <a:extLst>
                      <a:ext uri="{FF2B5EF4-FFF2-40B4-BE49-F238E27FC236}">
                        <a16:creationId xmlns:a16="http://schemas.microsoft.com/office/drawing/2014/main" id="{C9D328C7-1C8E-45B4-BB22-DC1AD2F07D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nvGrpSpPr>
                <p:cNvPr id="53" name="図形グループ 373">
                  <a:extLst>
                    <a:ext uri="{FF2B5EF4-FFF2-40B4-BE49-F238E27FC236}">
                      <a16:creationId xmlns:a16="http://schemas.microsoft.com/office/drawing/2014/main" id="{709EF1F2-19CE-4754-BA9E-FCDAB2736C9A}"/>
                    </a:ext>
                  </a:extLst>
                </p:cNvPr>
                <p:cNvGrpSpPr/>
                <p:nvPr/>
              </p:nvGrpSpPr>
              <p:grpSpPr>
                <a:xfrm>
                  <a:off x="4113842" y="2180150"/>
                  <a:ext cx="559422" cy="559422"/>
                  <a:chOff x="3913492" y="2033744"/>
                  <a:chExt cx="559422" cy="559422"/>
                </a:xfrm>
              </p:grpSpPr>
              <p:sp>
                <p:nvSpPr>
                  <p:cNvPr id="54" name="円/楕円 374">
                    <a:extLst>
                      <a:ext uri="{FF2B5EF4-FFF2-40B4-BE49-F238E27FC236}">
                        <a16:creationId xmlns:a16="http://schemas.microsoft.com/office/drawing/2014/main" id="{13129367-8DC8-42B7-A16D-79EE291AC12B}"/>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5" name="図 375">
                    <a:extLst>
                      <a:ext uri="{FF2B5EF4-FFF2-40B4-BE49-F238E27FC236}">
                        <a16:creationId xmlns:a16="http://schemas.microsoft.com/office/drawing/2014/main" id="{2952F2B3-63EC-41D9-B7D8-D6F8FDD238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sp>
            <p:nvSpPr>
              <p:cNvPr id="50" name="テキスト ボックス 380">
                <a:extLst>
                  <a:ext uri="{FF2B5EF4-FFF2-40B4-BE49-F238E27FC236}">
                    <a16:creationId xmlns:a16="http://schemas.microsoft.com/office/drawing/2014/main" id="{94DE2DA0-39CE-45D3-A23C-BF58E006F219}"/>
                  </a:ext>
                </a:extLst>
              </p:cNvPr>
              <p:cNvSpPr txBox="1"/>
              <p:nvPr/>
            </p:nvSpPr>
            <p:spPr>
              <a:xfrm>
                <a:off x="4735884" y="2334256"/>
                <a:ext cx="966564" cy="25391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282828"/>
                    </a:solidFill>
                    <a:effectLst/>
                    <a:uLnTx/>
                    <a:uFillTx/>
                    <a:latin typeface="Arial" charset="0"/>
                    <a:ea typeface="Arial" charset="0"/>
                    <a:cs typeface="Arial" charset="0"/>
                  </a:rPr>
                  <a:t>Web App</a:t>
                </a:r>
              </a:p>
            </p:txBody>
          </p:sp>
        </p:grpSp>
        <p:grpSp>
          <p:nvGrpSpPr>
            <p:cNvPr id="60" name="Group 59">
              <a:extLst>
                <a:ext uri="{FF2B5EF4-FFF2-40B4-BE49-F238E27FC236}">
                  <a16:creationId xmlns:a16="http://schemas.microsoft.com/office/drawing/2014/main" id="{5A7C0FE7-B584-45A4-B99D-B2A09741601A}"/>
                </a:ext>
              </a:extLst>
            </p:cNvPr>
            <p:cNvGrpSpPr/>
            <p:nvPr/>
          </p:nvGrpSpPr>
          <p:grpSpPr>
            <a:xfrm>
              <a:off x="8636673" y="1978044"/>
              <a:ext cx="1218171" cy="647367"/>
              <a:chOff x="6291052" y="2613125"/>
              <a:chExt cx="1218171" cy="647367"/>
            </a:xfrm>
          </p:grpSpPr>
          <p:pic>
            <p:nvPicPr>
              <p:cNvPr id="61" name="図 138">
                <a:extLst>
                  <a:ext uri="{FF2B5EF4-FFF2-40B4-BE49-F238E27FC236}">
                    <a16:creationId xmlns:a16="http://schemas.microsoft.com/office/drawing/2014/main" id="{725D721B-7953-42A4-B823-AE2A9A0CCD0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89235" y="2613125"/>
                <a:ext cx="421806" cy="421806"/>
              </a:xfrm>
              <a:prstGeom prst="rect">
                <a:avLst/>
              </a:prstGeom>
            </p:spPr>
          </p:pic>
          <p:sp>
            <p:nvSpPr>
              <p:cNvPr id="62" name="テキスト ボックス 143">
                <a:extLst>
                  <a:ext uri="{FF2B5EF4-FFF2-40B4-BE49-F238E27FC236}">
                    <a16:creationId xmlns:a16="http://schemas.microsoft.com/office/drawing/2014/main" id="{B8F0E706-AC50-45FC-9432-9B73443CC1CD}"/>
                  </a:ext>
                </a:extLst>
              </p:cNvPr>
              <p:cNvSpPr txBox="1"/>
              <p:nvPr/>
            </p:nvSpPr>
            <p:spPr>
              <a:xfrm>
                <a:off x="6291052" y="2998882"/>
                <a:ext cx="1218171"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srgbClr val="282828"/>
                    </a:solidFill>
                    <a:effectLst/>
                    <a:uLnTx/>
                    <a:uFillTx/>
                    <a:latin typeface="Arial" charset="0"/>
                    <a:ea typeface="Arial" charset="0"/>
                    <a:cs typeface="Arial" charset="0"/>
                  </a:rPr>
                  <a:t>Blob storage</a:t>
                </a:r>
                <a:endParaRPr kumimoji="1" lang="ja-JP" altLang="en-US" sz="1100" b="0" i="0" u="none" strike="noStrike" kern="1200" cap="none" spc="0" normalizeH="0" baseline="0" noProof="0">
                  <a:ln>
                    <a:noFill/>
                  </a:ln>
                  <a:solidFill>
                    <a:srgbClr val="282828"/>
                  </a:solidFill>
                  <a:effectLst/>
                  <a:uLnTx/>
                  <a:uFillTx/>
                  <a:latin typeface="Arial" charset="0"/>
                  <a:ea typeface="Arial" charset="0"/>
                  <a:cs typeface="Arial" charset="0"/>
                </a:endParaRPr>
              </a:p>
            </p:txBody>
          </p:sp>
        </p:grpSp>
        <p:pic>
          <p:nvPicPr>
            <p:cNvPr id="64" name="Picture 63">
              <a:extLst>
                <a:ext uri="{FF2B5EF4-FFF2-40B4-BE49-F238E27FC236}">
                  <a16:creationId xmlns:a16="http://schemas.microsoft.com/office/drawing/2014/main" id="{F1C36DF3-9628-424F-926F-749BCCAA75E5}"/>
                </a:ext>
              </a:extLst>
            </p:cNvPr>
            <p:cNvPicPr>
              <a:picLocks noChangeAspect="1"/>
            </p:cNvPicPr>
            <p:nvPr/>
          </p:nvPicPr>
          <p:blipFill>
            <a:blip r:embed="rId6"/>
            <a:stretch>
              <a:fillRect/>
            </a:stretch>
          </p:blipFill>
          <p:spPr>
            <a:xfrm>
              <a:off x="5914614" y="1942184"/>
              <a:ext cx="415957" cy="475193"/>
            </a:xfrm>
            <a:prstGeom prst="rect">
              <a:avLst/>
            </a:prstGeom>
          </p:spPr>
        </p:pic>
        <p:grpSp>
          <p:nvGrpSpPr>
            <p:cNvPr id="66" name="Group 65">
              <a:extLst>
                <a:ext uri="{FF2B5EF4-FFF2-40B4-BE49-F238E27FC236}">
                  <a16:creationId xmlns:a16="http://schemas.microsoft.com/office/drawing/2014/main" id="{BC405093-3D44-4A59-95B6-ABC50870EEE9}"/>
                </a:ext>
              </a:extLst>
            </p:cNvPr>
            <p:cNvGrpSpPr/>
            <p:nvPr/>
          </p:nvGrpSpPr>
          <p:grpSpPr>
            <a:xfrm>
              <a:off x="6105400" y="3616163"/>
              <a:ext cx="1486887" cy="723026"/>
              <a:chOff x="8379968" y="2969833"/>
              <a:chExt cx="1486887" cy="723026"/>
            </a:xfrm>
          </p:grpSpPr>
          <p:sp>
            <p:nvSpPr>
              <p:cNvPr id="67" name="Rectangle 66">
                <a:extLst>
                  <a:ext uri="{FF2B5EF4-FFF2-40B4-BE49-F238E27FC236}">
                    <a16:creationId xmlns:a16="http://schemas.microsoft.com/office/drawing/2014/main" id="{35FF671D-DA9F-458E-BDA8-AB590CBE84B1}"/>
                  </a:ext>
                </a:extLst>
              </p:cNvPr>
              <p:cNvSpPr/>
              <p:nvPr/>
            </p:nvSpPr>
            <p:spPr>
              <a:xfrm>
                <a:off x="8379968" y="3277361"/>
                <a:ext cx="1486887" cy="4154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Kubernetes Services (AKS)</a:t>
                </a:r>
              </a:p>
            </p:txBody>
          </p:sp>
          <p:pic>
            <p:nvPicPr>
              <p:cNvPr id="68" name="Picture 10" descr="תוצאת תמונה עבור ‪azure kubernetes service‬‏">
                <a:extLst>
                  <a:ext uri="{FF2B5EF4-FFF2-40B4-BE49-F238E27FC236}">
                    <a16:creationId xmlns:a16="http://schemas.microsoft.com/office/drawing/2014/main" id="{2AE67CE8-4706-4147-93D6-E80DF2B9C1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6651" y="2969833"/>
                <a:ext cx="405833" cy="336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FD903DC-E0C2-4F2A-A885-DF59027297C8}"/>
                </a:ext>
              </a:extLst>
            </p:cNvPr>
            <p:cNvGrpSpPr/>
            <p:nvPr/>
          </p:nvGrpSpPr>
          <p:grpSpPr>
            <a:xfrm>
              <a:off x="7004090" y="2580337"/>
              <a:ext cx="1157362" cy="821209"/>
              <a:chOff x="8057607" y="2484455"/>
              <a:chExt cx="1157362" cy="821209"/>
            </a:xfrm>
          </p:grpSpPr>
          <p:pic>
            <p:nvPicPr>
              <p:cNvPr id="9218" name="Picture 2" descr="Image result for key vault icon">
                <a:extLst>
                  <a:ext uri="{FF2B5EF4-FFF2-40B4-BE49-F238E27FC236}">
                    <a16:creationId xmlns:a16="http://schemas.microsoft.com/office/drawing/2014/main" id="{487176CD-8251-4389-A4BA-B81D7F2418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219" y="2484455"/>
                <a:ext cx="398139" cy="39813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76A4E24-DDFE-49C8-B734-A4C1B57E9857}"/>
                  </a:ext>
                </a:extLst>
              </p:cNvPr>
              <p:cNvSpPr/>
              <p:nvPr/>
            </p:nvSpPr>
            <p:spPr>
              <a:xfrm>
                <a:off x="8057607" y="2890166"/>
                <a:ext cx="1157362" cy="4154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Key Vault (AKV)</a:t>
                </a:r>
              </a:p>
            </p:txBody>
          </p:sp>
        </p:grpSp>
        <p:grpSp>
          <p:nvGrpSpPr>
            <p:cNvPr id="44" name="Group 43">
              <a:extLst>
                <a:ext uri="{FF2B5EF4-FFF2-40B4-BE49-F238E27FC236}">
                  <a16:creationId xmlns:a16="http://schemas.microsoft.com/office/drawing/2014/main" id="{5B670B17-C02F-4568-98A7-5565DD3941E7}"/>
                </a:ext>
              </a:extLst>
            </p:cNvPr>
            <p:cNvGrpSpPr/>
            <p:nvPr/>
          </p:nvGrpSpPr>
          <p:grpSpPr>
            <a:xfrm>
              <a:off x="8021770" y="3623123"/>
              <a:ext cx="1157363" cy="551651"/>
              <a:chOff x="1478623" y="2810437"/>
              <a:chExt cx="1157363" cy="551651"/>
            </a:xfrm>
          </p:grpSpPr>
          <p:pic>
            <p:nvPicPr>
              <p:cNvPr id="45" name="Picture 44">
                <a:extLst>
                  <a:ext uri="{FF2B5EF4-FFF2-40B4-BE49-F238E27FC236}">
                    <a16:creationId xmlns:a16="http://schemas.microsoft.com/office/drawing/2014/main" id="{A7941F6D-13FF-4D68-859A-88C8D832038B}"/>
                  </a:ext>
                </a:extLst>
              </p:cNvPr>
              <p:cNvPicPr>
                <a:picLocks noChangeAspect="1"/>
              </p:cNvPicPr>
              <p:nvPr/>
            </p:nvPicPr>
            <p:blipFill>
              <a:blip r:embed="rId6"/>
              <a:stretch>
                <a:fillRect/>
              </a:stretch>
            </p:blipFill>
            <p:spPr>
              <a:xfrm>
                <a:off x="1921459" y="2810437"/>
                <a:ext cx="290207" cy="331535"/>
              </a:xfrm>
              <a:prstGeom prst="rect">
                <a:avLst/>
              </a:prstGeom>
            </p:spPr>
          </p:pic>
          <p:sp>
            <p:nvSpPr>
              <p:cNvPr id="46" name="TextBox 45">
                <a:extLst>
                  <a:ext uri="{FF2B5EF4-FFF2-40B4-BE49-F238E27FC236}">
                    <a16:creationId xmlns:a16="http://schemas.microsoft.com/office/drawing/2014/main" id="{BC9273BE-FD95-467F-B144-D0B34A057EFF}"/>
                  </a:ext>
                </a:extLst>
              </p:cNvPr>
              <p:cNvSpPr txBox="1"/>
              <p:nvPr/>
            </p:nvSpPr>
            <p:spPr>
              <a:xfrm>
                <a:off x="1478623" y="3108172"/>
                <a:ext cx="1157363" cy="253916"/>
              </a:xfrm>
              <a:prstGeom prst="rect">
                <a:avLst/>
              </a:prstGeom>
              <a:noFill/>
            </p:spPr>
            <p:txBody>
              <a:bodyPr wrap="square" rtlCol="0">
                <a:spAutoFit/>
              </a:bodyPr>
              <a:lstStyle>
                <a:defPPr>
                  <a:defRPr lang="en-US"/>
                </a:defPPr>
                <a:lvl1pPr algn="ctr">
                  <a:defRPr sz="1200" i="1">
                    <a:solidFill>
                      <a:srgbClr val="0070C0"/>
                    </a:solidFill>
                    <a:effectLst>
                      <a:outerShdw blurRad="38100" dist="38100" dir="2700000" algn="tl">
                        <a:srgbClr val="000000">
                          <a:alpha val="43137"/>
                        </a:srgbClr>
                      </a:outerShdw>
                    </a:effectLs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SQL</a:t>
                </a:r>
              </a:p>
            </p:txBody>
          </p:sp>
        </p:grpSp>
        <p:cxnSp>
          <p:nvCxnSpPr>
            <p:cNvPr id="4" name="Straight Arrow Connector 3">
              <a:extLst>
                <a:ext uri="{FF2B5EF4-FFF2-40B4-BE49-F238E27FC236}">
                  <a16:creationId xmlns:a16="http://schemas.microsoft.com/office/drawing/2014/main" id="{39772527-0039-432E-A2D1-93A87ED9B38D}"/>
                </a:ext>
              </a:extLst>
            </p:cNvPr>
            <p:cNvCxnSpPr>
              <a:cxnSpLocks/>
              <a:endCxn id="59" idx="1"/>
            </p:cNvCxnSpPr>
            <p:nvPr/>
          </p:nvCxnSpPr>
          <p:spPr>
            <a:xfrm>
              <a:off x="3289082" y="2079877"/>
              <a:ext cx="132863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A9CCC38-6A57-4E79-AF92-08E690F08959}"/>
                </a:ext>
              </a:extLst>
            </p:cNvPr>
            <p:cNvCxnSpPr>
              <a:cxnSpLocks/>
              <a:stCxn id="55" idx="3"/>
              <a:endCxn id="64" idx="1"/>
            </p:cNvCxnSpPr>
            <p:nvPr/>
          </p:nvCxnSpPr>
          <p:spPr>
            <a:xfrm flipV="1">
              <a:off x="5113772" y="2179781"/>
              <a:ext cx="800842" cy="322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DAB3CF8-9EDD-40EF-ACCB-3AF51DE3AE68}"/>
                </a:ext>
              </a:extLst>
            </p:cNvPr>
            <p:cNvCxnSpPr>
              <a:cxnSpLocks/>
              <a:stCxn id="64" idx="3"/>
              <a:endCxn id="61" idx="1"/>
            </p:cNvCxnSpPr>
            <p:nvPr/>
          </p:nvCxnSpPr>
          <p:spPr>
            <a:xfrm>
              <a:off x="6330571" y="2179781"/>
              <a:ext cx="2704285" cy="916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57B75D0-EA13-4D73-8601-668BB4303325}"/>
                </a:ext>
              </a:extLst>
            </p:cNvPr>
            <p:cNvCxnSpPr>
              <a:cxnSpLocks/>
              <a:stCxn id="45" idx="0"/>
              <a:endCxn id="61" idx="1"/>
            </p:cNvCxnSpPr>
            <p:nvPr/>
          </p:nvCxnSpPr>
          <p:spPr>
            <a:xfrm rot="5400000" flipH="1" flipV="1">
              <a:off x="8105195" y="2693462"/>
              <a:ext cx="1434176" cy="42514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DA64BD0-7EF7-4687-86A7-B45AB879C997}"/>
                </a:ext>
              </a:extLst>
            </p:cNvPr>
            <p:cNvCxnSpPr>
              <a:cxnSpLocks/>
              <a:stCxn id="68" idx="3"/>
              <a:endCxn id="45" idx="1"/>
            </p:cNvCxnSpPr>
            <p:nvPr/>
          </p:nvCxnSpPr>
          <p:spPr>
            <a:xfrm>
              <a:off x="7027916" y="3784600"/>
              <a:ext cx="1436690" cy="429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CB1C496-7807-4175-BF3D-E196372A6540}"/>
                </a:ext>
              </a:extLst>
            </p:cNvPr>
            <p:cNvCxnSpPr>
              <a:cxnSpLocks/>
              <a:stCxn id="68" idx="0"/>
              <a:endCxn id="9218" idx="1"/>
            </p:cNvCxnSpPr>
            <p:nvPr/>
          </p:nvCxnSpPr>
          <p:spPr>
            <a:xfrm rot="5400000" flipH="1" flipV="1">
              <a:off x="6685973" y="2918434"/>
              <a:ext cx="836756" cy="55870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0AB6806-0CFF-4CAD-A5CE-767A50DAD28D}"/>
                </a:ext>
              </a:extLst>
            </p:cNvPr>
            <p:cNvGrpSpPr/>
            <p:nvPr/>
          </p:nvGrpSpPr>
          <p:grpSpPr>
            <a:xfrm>
              <a:off x="4911106" y="3520041"/>
              <a:ext cx="1086978" cy="867368"/>
              <a:chOff x="3823164" y="4370340"/>
              <a:chExt cx="1366089" cy="1090091"/>
            </a:xfrm>
          </p:grpSpPr>
          <p:sp>
            <p:nvSpPr>
              <p:cNvPr id="77" name="Title 1">
                <a:extLst>
                  <a:ext uri="{FF2B5EF4-FFF2-40B4-BE49-F238E27FC236}">
                    <a16:creationId xmlns:a16="http://schemas.microsoft.com/office/drawing/2014/main" id="{E54EDED2-5B63-47EB-9CDF-C0875AEBAE31}"/>
                  </a:ext>
                </a:extLst>
              </p:cNvPr>
              <p:cNvSpPr txBox="1">
                <a:spLocks/>
              </p:cNvSpPr>
              <p:nvPr/>
            </p:nvSpPr>
            <p:spPr>
              <a:xfrm>
                <a:off x="3823164" y="5054285"/>
                <a:ext cx="1366089" cy="40614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3175">
                      <a:noFill/>
                    </a:ln>
                    <a:solidFill>
                      <a:srgbClr val="282828"/>
                    </a:solidFill>
                    <a:effectLst/>
                    <a:uLnTx/>
                    <a:uFillTx/>
                    <a:latin typeface="Arial" charset="0"/>
                    <a:ea typeface="+mn-ea"/>
                    <a:cs typeface="Arial" charset="0"/>
                  </a:rPr>
                  <a:t>Azure Container Registry (ACR)</a:t>
                </a:r>
              </a:p>
            </p:txBody>
          </p:sp>
          <p:pic>
            <p:nvPicPr>
              <p:cNvPr id="76" name="Picture 2" descr="×ª××¦××ª ×ª××× × ×¢×××¨ âªazure container registryâ¬â">
                <a:extLst>
                  <a:ext uri="{FF2B5EF4-FFF2-40B4-BE49-F238E27FC236}">
                    <a16:creationId xmlns:a16="http://schemas.microsoft.com/office/drawing/2014/main" id="{25AB9DBB-0772-4223-9829-C48EC144F1E0}"/>
                  </a:ext>
                </a:extLst>
              </p:cNvPr>
              <p:cNvPicPr>
                <a:picLocks noChangeAspect="1" noChangeArrowheads="1"/>
              </p:cNvPicPr>
              <p:nvPr/>
            </p:nvPicPr>
            <p:blipFill>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12484" y="4370340"/>
                <a:ext cx="665587" cy="6655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Connector: Elbow 78">
              <a:extLst>
                <a:ext uri="{FF2B5EF4-FFF2-40B4-BE49-F238E27FC236}">
                  <a16:creationId xmlns:a16="http://schemas.microsoft.com/office/drawing/2014/main" id="{AC529F10-B16E-4F44-B993-655433B94111}"/>
                </a:ext>
              </a:extLst>
            </p:cNvPr>
            <p:cNvCxnSpPr>
              <a:cxnSpLocks/>
              <a:stCxn id="76" idx="3"/>
              <a:endCxn id="68" idx="1"/>
            </p:cNvCxnSpPr>
            <p:nvPr/>
          </p:nvCxnSpPr>
          <p:spPr>
            <a:xfrm flipV="1">
              <a:off x="5670912" y="3784600"/>
              <a:ext cx="951171" cy="23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36CAF3-739E-45CB-8733-520827934513}"/>
                </a:ext>
              </a:extLst>
            </p:cNvPr>
            <p:cNvCxnSpPr>
              <a:cxnSpLocks/>
              <a:endCxn id="76" idx="1"/>
            </p:cNvCxnSpPr>
            <p:nvPr/>
          </p:nvCxnSpPr>
          <p:spPr>
            <a:xfrm flipV="1">
              <a:off x="3321642" y="3784837"/>
              <a:ext cx="1819672" cy="2059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01DD80C-FF7C-44E8-8B6A-B4AE733530B7}"/>
                </a:ext>
              </a:extLst>
            </p:cNvPr>
            <p:cNvCxnSpPr>
              <a:cxnSpLocks/>
              <a:endCxn id="25" idx="1"/>
            </p:cNvCxnSpPr>
            <p:nvPr/>
          </p:nvCxnSpPr>
          <p:spPr>
            <a:xfrm flipV="1">
              <a:off x="3352096" y="2579831"/>
              <a:ext cx="2145992" cy="429893"/>
            </a:xfrm>
            <a:prstGeom prst="bentConnector3">
              <a:avLst>
                <a:gd name="adj1" fmla="val 8787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3" name="Graphic 62" descr="Server">
              <a:extLst>
                <a:ext uri="{FF2B5EF4-FFF2-40B4-BE49-F238E27FC236}">
                  <a16:creationId xmlns:a16="http://schemas.microsoft.com/office/drawing/2014/main" id="{5A23E3D6-3953-46EC-8891-4A2A7E535C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58869" y="4896624"/>
              <a:ext cx="914400" cy="914400"/>
            </a:xfrm>
            <a:prstGeom prst="rect">
              <a:avLst/>
            </a:prstGeom>
          </p:spPr>
        </p:pic>
        <p:sp>
          <p:nvSpPr>
            <p:cNvPr id="65" name="Rectangle 64">
              <a:extLst>
                <a:ext uri="{FF2B5EF4-FFF2-40B4-BE49-F238E27FC236}">
                  <a16:creationId xmlns:a16="http://schemas.microsoft.com/office/drawing/2014/main" id="{A3D31B0E-313E-4DC7-B656-7E2C15AC4090}"/>
                </a:ext>
              </a:extLst>
            </p:cNvPr>
            <p:cNvSpPr/>
            <p:nvPr/>
          </p:nvSpPr>
          <p:spPr>
            <a:xfrm>
              <a:off x="8571866" y="5727914"/>
              <a:ext cx="1157362" cy="57708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Private Datacenter / Other clouds</a:t>
              </a:r>
            </a:p>
          </p:txBody>
        </p:sp>
        <p:cxnSp>
          <p:nvCxnSpPr>
            <p:cNvPr id="69" name="Connector: Elbow 68">
              <a:extLst>
                <a:ext uri="{FF2B5EF4-FFF2-40B4-BE49-F238E27FC236}">
                  <a16:creationId xmlns:a16="http://schemas.microsoft.com/office/drawing/2014/main" id="{89B28E01-C403-4350-A6B2-29935999A002}"/>
                </a:ext>
              </a:extLst>
            </p:cNvPr>
            <p:cNvCxnSpPr>
              <a:cxnSpLocks/>
              <a:stCxn id="63" idx="0"/>
              <a:endCxn id="45" idx="3"/>
            </p:cNvCxnSpPr>
            <p:nvPr/>
          </p:nvCxnSpPr>
          <p:spPr>
            <a:xfrm rot="16200000" flipV="1">
              <a:off x="8381575" y="4162130"/>
              <a:ext cx="1107733" cy="36125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角丸四角形 336">
              <a:extLst>
                <a:ext uri="{FF2B5EF4-FFF2-40B4-BE49-F238E27FC236}">
                  <a16:creationId xmlns:a16="http://schemas.microsoft.com/office/drawing/2014/main" id="{DA06F43D-6258-4764-9A12-7E6754B565A0}"/>
                </a:ext>
              </a:extLst>
            </p:cNvPr>
            <p:cNvSpPr/>
            <p:nvPr/>
          </p:nvSpPr>
          <p:spPr>
            <a:xfrm>
              <a:off x="8424441" y="4646057"/>
              <a:ext cx="1307660" cy="1748123"/>
            </a:xfrm>
            <a:prstGeom prst="roundRect">
              <a:avLst>
                <a:gd name="adj" fmla="val 5576"/>
              </a:avLst>
            </a:prstGeom>
            <a:noFill/>
            <a:ln w="19050" cap="flat" cmpd="sng" algn="ctr">
              <a:solidFill>
                <a:srgbClr val="8661C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srgbClr val="FFFFFF"/>
                </a:solidFill>
                <a:effectLst/>
                <a:uLnTx/>
                <a:uFillTx/>
                <a:latin typeface="Segoe UI Semilight"/>
                <a:ea typeface="+mn-ea"/>
                <a:cs typeface="+mn-cs"/>
              </a:endParaRPr>
            </a:p>
          </p:txBody>
        </p:sp>
      </p:grpSp>
      <p:pic>
        <p:nvPicPr>
          <p:cNvPr id="78" name="Graphic 77">
            <a:extLst>
              <a:ext uri="{FF2B5EF4-FFF2-40B4-BE49-F238E27FC236}">
                <a16:creationId xmlns:a16="http://schemas.microsoft.com/office/drawing/2014/main" id="{BA294CF6-DE89-415B-BD00-490B050B64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2929" y="1643567"/>
            <a:ext cx="555497" cy="555496"/>
          </a:xfrm>
          <a:prstGeom prst="rect">
            <a:avLst/>
          </a:prstGeom>
        </p:spPr>
      </p:pic>
      <p:pic>
        <p:nvPicPr>
          <p:cNvPr id="80" name="Graphic 79">
            <a:extLst>
              <a:ext uri="{FF2B5EF4-FFF2-40B4-BE49-F238E27FC236}">
                <a16:creationId xmlns:a16="http://schemas.microsoft.com/office/drawing/2014/main" id="{CCCC0557-7BB3-4B6F-8144-E599A51638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9817" y="3205523"/>
            <a:ext cx="555497" cy="555496"/>
          </a:xfrm>
          <a:prstGeom prst="rect">
            <a:avLst/>
          </a:prstGeom>
        </p:spPr>
      </p:pic>
      <p:pic>
        <p:nvPicPr>
          <p:cNvPr id="82" name="Graphic 81">
            <a:extLst>
              <a:ext uri="{FF2B5EF4-FFF2-40B4-BE49-F238E27FC236}">
                <a16:creationId xmlns:a16="http://schemas.microsoft.com/office/drawing/2014/main" id="{2C29B5CB-C19C-495E-908B-B0FCC5FA2D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28528" y="4728315"/>
            <a:ext cx="555497" cy="555496"/>
          </a:xfrm>
          <a:prstGeom prst="rect">
            <a:avLst/>
          </a:prstGeom>
        </p:spPr>
      </p:pic>
      <p:pic>
        <p:nvPicPr>
          <p:cNvPr id="83" name="Graphic 82">
            <a:extLst>
              <a:ext uri="{FF2B5EF4-FFF2-40B4-BE49-F238E27FC236}">
                <a16:creationId xmlns:a16="http://schemas.microsoft.com/office/drawing/2014/main" id="{CDB7075A-BE76-485D-B82A-57455CB6DD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62302" y="2252541"/>
            <a:ext cx="555497" cy="555496"/>
          </a:xfrm>
          <a:prstGeom prst="rect">
            <a:avLst/>
          </a:prstGeom>
        </p:spPr>
      </p:pic>
      <p:pic>
        <p:nvPicPr>
          <p:cNvPr id="84" name="Graphic 83">
            <a:extLst>
              <a:ext uri="{FF2B5EF4-FFF2-40B4-BE49-F238E27FC236}">
                <a16:creationId xmlns:a16="http://schemas.microsoft.com/office/drawing/2014/main" id="{D63B267A-F036-42FC-B203-33F69E7A97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99629" y="3295057"/>
            <a:ext cx="555497" cy="555496"/>
          </a:xfrm>
          <a:prstGeom prst="rect">
            <a:avLst/>
          </a:prstGeom>
        </p:spPr>
      </p:pic>
      <p:pic>
        <p:nvPicPr>
          <p:cNvPr id="85" name="Graphic 84">
            <a:extLst>
              <a:ext uri="{FF2B5EF4-FFF2-40B4-BE49-F238E27FC236}">
                <a16:creationId xmlns:a16="http://schemas.microsoft.com/office/drawing/2014/main" id="{EE56C30E-C58F-4131-8AD5-72D718E191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78751" y="3268539"/>
            <a:ext cx="555497" cy="555496"/>
          </a:xfrm>
          <a:prstGeom prst="rect">
            <a:avLst/>
          </a:prstGeom>
        </p:spPr>
      </p:pic>
      <p:pic>
        <p:nvPicPr>
          <p:cNvPr id="86" name="Graphic 85">
            <a:extLst>
              <a:ext uri="{FF2B5EF4-FFF2-40B4-BE49-F238E27FC236}">
                <a16:creationId xmlns:a16="http://schemas.microsoft.com/office/drawing/2014/main" id="{8CD94245-CF54-4AA7-BFED-3D3E772772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39569" y="1565178"/>
            <a:ext cx="555497" cy="555496"/>
          </a:xfrm>
          <a:prstGeom prst="rect">
            <a:avLst/>
          </a:prstGeom>
        </p:spPr>
      </p:pic>
      <p:pic>
        <p:nvPicPr>
          <p:cNvPr id="87" name="Graphic 86">
            <a:extLst>
              <a:ext uri="{FF2B5EF4-FFF2-40B4-BE49-F238E27FC236}">
                <a16:creationId xmlns:a16="http://schemas.microsoft.com/office/drawing/2014/main" id="{5FF6F890-B446-4C1E-8224-BAE4F6D9DA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3491" y="2060899"/>
            <a:ext cx="555497" cy="555496"/>
          </a:xfrm>
          <a:prstGeom prst="rect">
            <a:avLst/>
          </a:prstGeom>
        </p:spPr>
      </p:pic>
      <p:pic>
        <p:nvPicPr>
          <p:cNvPr id="88" name="Graphic 87">
            <a:extLst>
              <a:ext uri="{FF2B5EF4-FFF2-40B4-BE49-F238E27FC236}">
                <a16:creationId xmlns:a16="http://schemas.microsoft.com/office/drawing/2014/main" id="{E91B6299-7BB4-4976-AF42-77949A5466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5337" y="1539642"/>
            <a:ext cx="555497" cy="555496"/>
          </a:xfrm>
          <a:prstGeom prst="rect">
            <a:avLst/>
          </a:prstGeom>
        </p:spPr>
      </p:pic>
      <p:pic>
        <p:nvPicPr>
          <p:cNvPr id="90" name="Graphic 89">
            <a:extLst>
              <a:ext uri="{FF2B5EF4-FFF2-40B4-BE49-F238E27FC236}">
                <a16:creationId xmlns:a16="http://schemas.microsoft.com/office/drawing/2014/main" id="{D0638A26-3EEB-48A1-BA9B-93E4E95471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76364" y="2746588"/>
            <a:ext cx="555497" cy="555496"/>
          </a:xfrm>
          <a:prstGeom prst="rect">
            <a:avLst/>
          </a:prstGeom>
        </p:spPr>
      </p:pic>
      <p:grpSp>
        <p:nvGrpSpPr>
          <p:cNvPr id="91" name="Group 90">
            <a:extLst>
              <a:ext uri="{FF2B5EF4-FFF2-40B4-BE49-F238E27FC236}">
                <a16:creationId xmlns:a16="http://schemas.microsoft.com/office/drawing/2014/main" id="{3F837546-98B7-4B84-B4B1-4F1DD81C200D}"/>
              </a:ext>
            </a:extLst>
          </p:cNvPr>
          <p:cNvGrpSpPr/>
          <p:nvPr/>
        </p:nvGrpSpPr>
        <p:grpSpPr>
          <a:xfrm>
            <a:off x="2639391" y="3477549"/>
            <a:ext cx="655761" cy="655761"/>
            <a:chOff x="1342423" y="3040737"/>
            <a:chExt cx="902131" cy="902131"/>
          </a:xfrm>
        </p:grpSpPr>
        <p:sp>
          <p:nvSpPr>
            <p:cNvPr id="92" name="Oval 91">
              <a:extLst>
                <a:ext uri="{FF2B5EF4-FFF2-40B4-BE49-F238E27FC236}">
                  <a16:creationId xmlns:a16="http://schemas.microsoft.com/office/drawing/2014/main" id="{695F5636-C1E2-4543-89C0-C1CDF3DC53D2}"/>
                </a:ext>
              </a:extLst>
            </p:cNvPr>
            <p:cNvSpPr/>
            <p:nvPr/>
          </p:nvSpPr>
          <p:spPr bwMode="auto">
            <a:xfrm>
              <a:off x="1342423"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93" name="Group 4">
              <a:extLst>
                <a:ext uri="{FF2B5EF4-FFF2-40B4-BE49-F238E27FC236}">
                  <a16:creationId xmlns:a16="http://schemas.microsoft.com/office/drawing/2014/main" id="{845F90EC-478D-44E5-B824-E0A119D85F37}"/>
                </a:ext>
              </a:extLst>
            </p:cNvPr>
            <p:cNvGrpSpPr>
              <a:grpSpLocks noChangeAspect="1"/>
            </p:cNvGrpSpPr>
            <p:nvPr/>
          </p:nvGrpSpPr>
          <p:grpSpPr bwMode="auto">
            <a:xfrm>
              <a:off x="1517530" y="3168038"/>
              <a:ext cx="358724" cy="447611"/>
              <a:chOff x="1635" y="2170"/>
              <a:chExt cx="226" cy="282"/>
            </a:xfrm>
            <a:solidFill>
              <a:srgbClr val="737373"/>
            </a:solidFill>
          </p:grpSpPr>
          <p:sp>
            <p:nvSpPr>
              <p:cNvPr id="96" name="Freeform 5">
                <a:extLst>
                  <a:ext uri="{FF2B5EF4-FFF2-40B4-BE49-F238E27FC236}">
                    <a16:creationId xmlns:a16="http://schemas.microsoft.com/office/drawing/2014/main" id="{273654E6-8749-4A9F-9B08-0728410327F2}"/>
                  </a:ext>
                </a:extLst>
              </p:cNvPr>
              <p:cNvSpPr>
                <a:spLocks/>
              </p:cNvSpPr>
              <p:nvPr/>
            </p:nvSpPr>
            <p:spPr bwMode="auto">
              <a:xfrm>
                <a:off x="1673" y="2170"/>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6">
                <a:extLst>
                  <a:ext uri="{FF2B5EF4-FFF2-40B4-BE49-F238E27FC236}">
                    <a16:creationId xmlns:a16="http://schemas.microsoft.com/office/drawing/2014/main" id="{AAACBF27-A088-4073-95B5-6FA6FCF3E4AD}"/>
                  </a:ext>
                </a:extLst>
              </p:cNvPr>
              <p:cNvSpPr>
                <a:spLocks/>
              </p:cNvSpPr>
              <p:nvPr/>
            </p:nvSpPr>
            <p:spPr bwMode="auto">
              <a:xfrm>
                <a:off x="1635" y="233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4" name="Oval 93">
              <a:extLst>
                <a:ext uri="{FF2B5EF4-FFF2-40B4-BE49-F238E27FC236}">
                  <a16:creationId xmlns:a16="http://schemas.microsoft.com/office/drawing/2014/main" id="{735D6C82-12C6-457E-B607-C2E375CEEC14}"/>
                </a:ext>
              </a:extLst>
            </p:cNvPr>
            <p:cNvSpPr/>
            <p:nvPr/>
          </p:nvSpPr>
          <p:spPr bwMode="auto">
            <a:xfrm>
              <a:off x="1692416" y="3469167"/>
              <a:ext cx="369279" cy="36927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&lt;/&gt;</a:t>
              </a:r>
            </a:p>
          </p:txBody>
        </p:sp>
      </p:grpSp>
      <p:grpSp>
        <p:nvGrpSpPr>
          <p:cNvPr id="101" name="Group 100">
            <a:extLst>
              <a:ext uri="{FF2B5EF4-FFF2-40B4-BE49-F238E27FC236}">
                <a16:creationId xmlns:a16="http://schemas.microsoft.com/office/drawing/2014/main" id="{E93BE4E8-7C09-407C-8F58-5E5705F2EFA3}"/>
              </a:ext>
            </a:extLst>
          </p:cNvPr>
          <p:cNvGrpSpPr/>
          <p:nvPr/>
        </p:nvGrpSpPr>
        <p:grpSpPr>
          <a:xfrm>
            <a:off x="2622916" y="1719417"/>
            <a:ext cx="655761" cy="655761"/>
            <a:chOff x="9019500" y="3040737"/>
            <a:chExt cx="902131" cy="902131"/>
          </a:xfrm>
        </p:grpSpPr>
        <p:sp>
          <p:nvSpPr>
            <p:cNvPr id="102" name="Oval 101">
              <a:extLst>
                <a:ext uri="{FF2B5EF4-FFF2-40B4-BE49-F238E27FC236}">
                  <a16:creationId xmlns:a16="http://schemas.microsoft.com/office/drawing/2014/main" id="{28884768-DCA8-4C73-99C4-EC7FAED9F4EF}"/>
                </a:ext>
              </a:extLst>
            </p:cNvPr>
            <p:cNvSpPr/>
            <p:nvPr/>
          </p:nvSpPr>
          <p:spPr bwMode="auto">
            <a:xfrm>
              <a:off x="9019500"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103" name="Group 9">
              <a:extLst>
                <a:ext uri="{FF2B5EF4-FFF2-40B4-BE49-F238E27FC236}">
                  <a16:creationId xmlns:a16="http://schemas.microsoft.com/office/drawing/2014/main" id="{5A608CCD-4083-4838-84B1-1578C792AF5B}"/>
                </a:ext>
              </a:extLst>
            </p:cNvPr>
            <p:cNvGrpSpPr>
              <a:grpSpLocks noChangeAspect="1"/>
            </p:cNvGrpSpPr>
            <p:nvPr/>
          </p:nvGrpSpPr>
          <p:grpSpPr bwMode="auto">
            <a:xfrm>
              <a:off x="9466450" y="3248988"/>
              <a:ext cx="358724" cy="446024"/>
              <a:chOff x="5863" y="2221"/>
              <a:chExt cx="226" cy="281"/>
            </a:xfrm>
            <a:solidFill>
              <a:srgbClr val="737373"/>
            </a:solidFill>
          </p:grpSpPr>
          <p:sp>
            <p:nvSpPr>
              <p:cNvPr id="107" name="Freeform 10">
                <a:extLst>
                  <a:ext uri="{FF2B5EF4-FFF2-40B4-BE49-F238E27FC236}">
                    <a16:creationId xmlns:a16="http://schemas.microsoft.com/office/drawing/2014/main" id="{2B323F9C-1826-4487-A679-68C28797697C}"/>
                  </a:ext>
                </a:extLst>
              </p:cNvPr>
              <p:cNvSpPr>
                <a:spLocks/>
              </p:cNvSpPr>
              <p:nvPr/>
            </p:nvSpPr>
            <p:spPr bwMode="auto">
              <a:xfrm>
                <a:off x="5901" y="2221"/>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1">
                <a:extLst>
                  <a:ext uri="{FF2B5EF4-FFF2-40B4-BE49-F238E27FC236}">
                    <a16:creationId xmlns:a16="http://schemas.microsoft.com/office/drawing/2014/main" id="{88A83297-949E-4A76-B9F0-531F1522C7C2}"/>
                  </a:ext>
                </a:extLst>
              </p:cNvPr>
              <p:cNvSpPr>
                <a:spLocks/>
              </p:cNvSpPr>
              <p:nvPr/>
            </p:nvSpPr>
            <p:spPr bwMode="auto">
              <a:xfrm>
                <a:off x="5863" y="238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4">
              <a:extLst>
                <a:ext uri="{FF2B5EF4-FFF2-40B4-BE49-F238E27FC236}">
                  <a16:creationId xmlns:a16="http://schemas.microsoft.com/office/drawing/2014/main" id="{B2C0ED18-2D24-4C09-94AF-D834591BC734}"/>
                </a:ext>
              </a:extLst>
            </p:cNvPr>
            <p:cNvGrpSpPr>
              <a:grpSpLocks noChangeAspect="1"/>
            </p:cNvGrpSpPr>
            <p:nvPr/>
          </p:nvGrpSpPr>
          <p:grpSpPr bwMode="auto">
            <a:xfrm>
              <a:off x="9141061" y="3306130"/>
              <a:ext cx="338089" cy="326978"/>
              <a:chOff x="5658" y="2257"/>
              <a:chExt cx="213" cy="206"/>
            </a:xfrm>
          </p:grpSpPr>
          <p:sp>
            <p:nvSpPr>
              <p:cNvPr id="105" name="AutoShape 13">
                <a:extLst>
                  <a:ext uri="{FF2B5EF4-FFF2-40B4-BE49-F238E27FC236}">
                    <a16:creationId xmlns:a16="http://schemas.microsoft.com/office/drawing/2014/main" id="{F8402B17-7FF4-458E-B850-B66AFAE4AD03}"/>
                  </a:ext>
                </a:extLst>
              </p:cNvPr>
              <p:cNvSpPr>
                <a:spLocks noChangeAspect="1" noChangeArrowheads="1" noTextEdit="1"/>
              </p:cNvSpPr>
              <p:nvPr/>
            </p:nvSpPr>
            <p:spPr bwMode="auto">
              <a:xfrm>
                <a:off x="5658" y="2257"/>
                <a:ext cx="206" cy="2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CF9A95DA-C820-439F-8350-38236149EBEA}"/>
                  </a:ext>
                </a:extLst>
              </p:cNvPr>
              <p:cNvSpPr>
                <a:spLocks/>
              </p:cNvSpPr>
              <p:nvPr/>
            </p:nvSpPr>
            <p:spPr bwMode="auto">
              <a:xfrm>
                <a:off x="5658" y="2278"/>
                <a:ext cx="213" cy="16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9" name="Group 108">
            <a:extLst>
              <a:ext uri="{FF2B5EF4-FFF2-40B4-BE49-F238E27FC236}">
                <a16:creationId xmlns:a16="http://schemas.microsoft.com/office/drawing/2014/main" id="{73990307-5BBA-4E8F-A8D2-64202B63FDB2}"/>
              </a:ext>
            </a:extLst>
          </p:cNvPr>
          <p:cNvGrpSpPr/>
          <p:nvPr/>
        </p:nvGrpSpPr>
        <p:grpSpPr>
          <a:xfrm>
            <a:off x="2627542" y="2606147"/>
            <a:ext cx="655761" cy="655761"/>
            <a:chOff x="2018943" y="5537389"/>
            <a:chExt cx="902131" cy="902131"/>
          </a:xfrm>
        </p:grpSpPr>
        <p:grpSp>
          <p:nvGrpSpPr>
            <p:cNvPr id="110" name="Group 109">
              <a:extLst>
                <a:ext uri="{FF2B5EF4-FFF2-40B4-BE49-F238E27FC236}">
                  <a16:creationId xmlns:a16="http://schemas.microsoft.com/office/drawing/2014/main" id="{36C8878A-1980-403A-9F81-1F4FB35E5F99}"/>
                </a:ext>
              </a:extLst>
            </p:cNvPr>
            <p:cNvGrpSpPr/>
            <p:nvPr/>
          </p:nvGrpSpPr>
          <p:grpSpPr>
            <a:xfrm>
              <a:off x="2018943" y="5537389"/>
              <a:ext cx="902131" cy="902131"/>
              <a:chOff x="1342423" y="3040737"/>
              <a:chExt cx="902131" cy="902131"/>
            </a:xfrm>
          </p:grpSpPr>
          <p:sp>
            <p:nvSpPr>
              <p:cNvPr id="112" name="Oval 111">
                <a:extLst>
                  <a:ext uri="{FF2B5EF4-FFF2-40B4-BE49-F238E27FC236}">
                    <a16:creationId xmlns:a16="http://schemas.microsoft.com/office/drawing/2014/main" id="{E1EF8727-663D-471E-B42E-54993D4E4EE4}"/>
                  </a:ext>
                </a:extLst>
              </p:cNvPr>
              <p:cNvSpPr/>
              <p:nvPr/>
            </p:nvSpPr>
            <p:spPr bwMode="auto">
              <a:xfrm>
                <a:off x="1342423"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113" name="Group 4">
                <a:extLst>
                  <a:ext uri="{FF2B5EF4-FFF2-40B4-BE49-F238E27FC236}">
                    <a16:creationId xmlns:a16="http://schemas.microsoft.com/office/drawing/2014/main" id="{0C4D6DCF-D474-4B3B-8524-E7C899D3EA23}"/>
                  </a:ext>
                </a:extLst>
              </p:cNvPr>
              <p:cNvGrpSpPr>
                <a:grpSpLocks noChangeAspect="1"/>
              </p:cNvGrpSpPr>
              <p:nvPr/>
            </p:nvGrpSpPr>
            <p:grpSpPr bwMode="auto">
              <a:xfrm>
                <a:off x="1517530" y="3168038"/>
                <a:ext cx="358724" cy="447611"/>
                <a:chOff x="1635" y="2170"/>
                <a:chExt cx="226" cy="282"/>
              </a:xfrm>
              <a:solidFill>
                <a:srgbClr val="737373"/>
              </a:solidFill>
            </p:grpSpPr>
            <p:sp>
              <p:nvSpPr>
                <p:cNvPr id="114" name="Freeform 5">
                  <a:extLst>
                    <a:ext uri="{FF2B5EF4-FFF2-40B4-BE49-F238E27FC236}">
                      <a16:creationId xmlns:a16="http://schemas.microsoft.com/office/drawing/2014/main" id="{B88C6941-2E86-46B4-9223-BFFD21D0F901}"/>
                    </a:ext>
                  </a:extLst>
                </p:cNvPr>
                <p:cNvSpPr>
                  <a:spLocks/>
                </p:cNvSpPr>
                <p:nvPr/>
              </p:nvSpPr>
              <p:spPr bwMode="auto">
                <a:xfrm>
                  <a:off x="1673" y="2170"/>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6">
                  <a:extLst>
                    <a:ext uri="{FF2B5EF4-FFF2-40B4-BE49-F238E27FC236}">
                      <a16:creationId xmlns:a16="http://schemas.microsoft.com/office/drawing/2014/main" id="{91180171-526E-4E2F-A80B-A6AE4307FA3A}"/>
                    </a:ext>
                  </a:extLst>
                </p:cNvPr>
                <p:cNvSpPr>
                  <a:spLocks/>
                </p:cNvSpPr>
                <p:nvPr/>
              </p:nvSpPr>
              <p:spPr bwMode="auto">
                <a:xfrm>
                  <a:off x="1635" y="233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11" name="Picture 17" descr="Image result for azure devops">
              <a:extLst>
                <a:ext uri="{FF2B5EF4-FFF2-40B4-BE49-F238E27FC236}">
                  <a16:creationId xmlns:a16="http://schemas.microsoft.com/office/drawing/2014/main" id="{16FD5AE9-81F2-41F3-A1AA-7EA168D2D9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0788" y="5861429"/>
              <a:ext cx="450966" cy="4509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445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78"/>
                                        </p:tgtEl>
                                        <p:attrNameLst>
                                          <p:attrName>style.visibility</p:attrName>
                                        </p:attrNameLst>
                                      </p:cBhvr>
                                      <p:to>
                                        <p:strVal val="visible"/>
                                      </p:to>
                                    </p:set>
                                    <p:anim calcmode="lin" valueType="num">
                                      <p:cBhvr>
                                        <p:cTn id="7" dur="750" fill="hold"/>
                                        <p:tgtEl>
                                          <p:spTgt spid="78"/>
                                        </p:tgtEl>
                                        <p:attrNameLst>
                                          <p:attrName>ppt_w</p:attrName>
                                        </p:attrNameLst>
                                      </p:cBhvr>
                                      <p:tavLst>
                                        <p:tav tm="0">
                                          <p:val>
                                            <p:fltVal val="0"/>
                                          </p:val>
                                        </p:tav>
                                        <p:tav tm="100000">
                                          <p:val>
                                            <p:strVal val="#ppt_w"/>
                                          </p:val>
                                        </p:tav>
                                      </p:tavLst>
                                    </p:anim>
                                    <p:anim calcmode="lin" valueType="num">
                                      <p:cBhvr>
                                        <p:cTn id="8" dur="750" fill="hold"/>
                                        <p:tgtEl>
                                          <p:spTgt spid="78"/>
                                        </p:tgtEl>
                                        <p:attrNameLst>
                                          <p:attrName>ppt_h</p:attrName>
                                        </p:attrNameLst>
                                      </p:cBhvr>
                                      <p:tavLst>
                                        <p:tav tm="0">
                                          <p:val>
                                            <p:fltVal val="0"/>
                                          </p:val>
                                        </p:tav>
                                        <p:tav tm="100000">
                                          <p:val>
                                            <p:strVal val="#ppt_h"/>
                                          </p:val>
                                        </p:tav>
                                      </p:tavLst>
                                    </p:anim>
                                    <p:animEffect transition="in" filter="fade">
                                      <p:cBhvr>
                                        <p:cTn id="9" dur="750"/>
                                        <p:tgtEl>
                                          <p:spTgt spid="78"/>
                                        </p:tgtEl>
                                      </p:cBhvr>
                                    </p:animEffect>
                                  </p:childTnLst>
                                </p:cTn>
                              </p:par>
                              <p:par>
                                <p:cTn id="10" presetID="53" presetClass="entr" presetSubtype="16" fill="hold" nodeType="withEffect">
                                  <p:stCondLst>
                                    <p:cond delay="500"/>
                                  </p:stCondLst>
                                  <p:childTnLst>
                                    <p:set>
                                      <p:cBhvr>
                                        <p:cTn id="11" dur="1" fill="hold">
                                          <p:stCondLst>
                                            <p:cond delay="0"/>
                                          </p:stCondLst>
                                        </p:cTn>
                                        <p:tgtEl>
                                          <p:spTgt spid="80"/>
                                        </p:tgtEl>
                                        <p:attrNameLst>
                                          <p:attrName>style.visibility</p:attrName>
                                        </p:attrNameLst>
                                      </p:cBhvr>
                                      <p:to>
                                        <p:strVal val="visible"/>
                                      </p:to>
                                    </p:set>
                                    <p:anim calcmode="lin" valueType="num">
                                      <p:cBhvr>
                                        <p:cTn id="12" dur="750" fill="hold"/>
                                        <p:tgtEl>
                                          <p:spTgt spid="80"/>
                                        </p:tgtEl>
                                        <p:attrNameLst>
                                          <p:attrName>ppt_w</p:attrName>
                                        </p:attrNameLst>
                                      </p:cBhvr>
                                      <p:tavLst>
                                        <p:tav tm="0">
                                          <p:val>
                                            <p:fltVal val="0"/>
                                          </p:val>
                                        </p:tav>
                                        <p:tav tm="100000">
                                          <p:val>
                                            <p:strVal val="#ppt_w"/>
                                          </p:val>
                                        </p:tav>
                                      </p:tavLst>
                                    </p:anim>
                                    <p:anim calcmode="lin" valueType="num">
                                      <p:cBhvr>
                                        <p:cTn id="13" dur="750" fill="hold"/>
                                        <p:tgtEl>
                                          <p:spTgt spid="80"/>
                                        </p:tgtEl>
                                        <p:attrNameLst>
                                          <p:attrName>ppt_h</p:attrName>
                                        </p:attrNameLst>
                                      </p:cBhvr>
                                      <p:tavLst>
                                        <p:tav tm="0">
                                          <p:val>
                                            <p:fltVal val="0"/>
                                          </p:val>
                                        </p:tav>
                                        <p:tav tm="100000">
                                          <p:val>
                                            <p:strVal val="#ppt_h"/>
                                          </p:val>
                                        </p:tav>
                                      </p:tavLst>
                                    </p:anim>
                                    <p:animEffect transition="in" filter="fade">
                                      <p:cBhvr>
                                        <p:cTn id="14" dur="750"/>
                                        <p:tgtEl>
                                          <p:spTgt spid="80"/>
                                        </p:tgtEl>
                                      </p:cBhvr>
                                    </p:animEffect>
                                  </p:childTnLst>
                                </p:cTn>
                              </p:par>
                              <p:par>
                                <p:cTn id="15" presetID="53" presetClass="entr" presetSubtype="16" fill="hold" nodeType="withEffect">
                                  <p:stCondLst>
                                    <p:cond delay="500"/>
                                  </p:stCondLst>
                                  <p:childTnLst>
                                    <p:set>
                                      <p:cBhvr>
                                        <p:cTn id="16" dur="1" fill="hold">
                                          <p:stCondLst>
                                            <p:cond delay="0"/>
                                          </p:stCondLst>
                                        </p:cTn>
                                        <p:tgtEl>
                                          <p:spTgt spid="82"/>
                                        </p:tgtEl>
                                        <p:attrNameLst>
                                          <p:attrName>style.visibility</p:attrName>
                                        </p:attrNameLst>
                                      </p:cBhvr>
                                      <p:to>
                                        <p:strVal val="visible"/>
                                      </p:to>
                                    </p:set>
                                    <p:anim calcmode="lin" valueType="num">
                                      <p:cBhvr>
                                        <p:cTn id="17" dur="750" fill="hold"/>
                                        <p:tgtEl>
                                          <p:spTgt spid="82"/>
                                        </p:tgtEl>
                                        <p:attrNameLst>
                                          <p:attrName>ppt_w</p:attrName>
                                        </p:attrNameLst>
                                      </p:cBhvr>
                                      <p:tavLst>
                                        <p:tav tm="0">
                                          <p:val>
                                            <p:fltVal val="0"/>
                                          </p:val>
                                        </p:tav>
                                        <p:tav tm="100000">
                                          <p:val>
                                            <p:strVal val="#ppt_w"/>
                                          </p:val>
                                        </p:tav>
                                      </p:tavLst>
                                    </p:anim>
                                    <p:anim calcmode="lin" valueType="num">
                                      <p:cBhvr>
                                        <p:cTn id="18" dur="750" fill="hold"/>
                                        <p:tgtEl>
                                          <p:spTgt spid="82"/>
                                        </p:tgtEl>
                                        <p:attrNameLst>
                                          <p:attrName>ppt_h</p:attrName>
                                        </p:attrNameLst>
                                      </p:cBhvr>
                                      <p:tavLst>
                                        <p:tav tm="0">
                                          <p:val>
                                            <p:fltVal val="0"/>
                                          </p:val>
                                        </p:tav>
                                        <p:tav tm="100000">
                                          <p:val>
                                            <p:strVal val="#ppt_h"/>
                                          </p:val>
                                        </p:tav>
                                      </p:tavLst>
                                    </p:anim>
                                    <p:animEffect transition="in" filter="fade">
                                      <p:cBhvr>
                                        <p:cTn id="19" dur="750"/>
                                        <p:tgtEl>
                                          <p:spTgt spid="82"/>
                                        </p:tgtEl>
                                      </p:cBhvr>
                                    </p:animEffect>
                                  </p:childTnLst>
                                </p:cTn>
                              </p:par>
                              <p:par>
                                <p:cTn id="20" presetID="53" presetClass="entr" presetSubtype="16" fill="hold" nodeType="withEffect">
                                  <p:stCondLst>
                                    <p:cond delay="500"/>
                                  </p:stCondLst>
                                  <p:childTnLst>
                                    <p:set>
                                      <p:cBhvr>
                                        <p:cTn id="21" dur="1" fill="hold">
                                          <p:stCondLst>
                                            <p:cond delay="0"/>
                                          </p:stCondLst>
                                        </p:cTn>
                                        <p:tgtEl>
                                          <p:spTgt spid="83"/>
                                        </p:tgtEl>
                                        <p:attrNameLst>
                                          <p:attrName>style.visibility</p:attrName>
                                        </p:attrNameLst>
                                      </p:cBhvr>
                                      <p:to>
                                        <p:strVal val="visible"/>
                                      </p:to>
                                    </p:set>
                                    <p:anim calcmode="lin" valueType="num">
                                      <p:cBhvr>
                                        <p:cTn id="22" dur="750" fill="hold"/>
                                        <p:tgtEl>
                                          <p:spTgt spid="83"/>
                                        </p:tgtEl>
                                        <p:attrNameLst>
                                          <p:attrName>ppt_w</p:attrName>
                                        </p:attrNameLst>
                                      </p:cBhvr>
                                      <p:tavLst>
                                        <p:tav tm="0">
                                          <p:val>
                                            <p:fltVal val="0"/>
                                          </p:val>
                                        </p:tav>
                                        <p:tav tm="100000">
                                          <p:val>
                                            <p:strVal val="#ppt_w"/>
                                          </p:val>
                                        </p:tav>
                                      </p:tavLst>
                                    </p:anim>
                                    <p:anim calcmode="lin" valueType="num">
                                      <p:cBhvr>
                                        <p:cTn id="23" dur="750" fill="hold"/>
                                        <p:tgtEl>
                                          <p:spTgt spid="83"/>
                                        </p:tgtEl>
                                        <p:attrNameLst>
                                          <p:attrName>ppt_h</p:attrName>
                                        </p:attrNameLst>
                                      </p:cBhvr>
                                      <p:tavLst>
                                        <p:tav tm="0">
                                          <p:val>
                                            <p:fltVal val="0"/>
                                          </p:val>
                                        </p:tav>
                                        <p:tav tm="100000">
                                          <p:val>
                                            <p:strVal val="#ppt_h"/>
                                          </p:val>
                                        </p:tav>
                                      </p:tavLst>
                                    </p:anim>
                                    <p:animEffect transition="in" filter="fade">
                                      <p:cBhvr>
                                        <p:cTn id="24" dur="750"/>
                                        <p:tgtEl>
                                          <p:spTgt spid="83"/>
                                        </p:tgtEl>
                                      </p:cBhvr>
                                    </p:animEffect>
                                  </p:childTnLst>
                                </p:cTn>
                              </p:par>
                              <p:par>
                                <p:cTn id="25" presetID="53" presetClass="entr" presetSubtype="16" fill="hold" nodeType="withEffect">
                                  <p:stCondLst>
                                    <p:cond delay="5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750" fill="hold"/>
                                        <p:tgtEl>
                                          <p:spTgt spid="84"/>
                                        </p:tgtEl>
                                        <p:attrNameLst>
                                          <p:attrName>ppt_w</p:attrName>
                                        </p:attrNameLst>
                                      </p:cBhvr>
                                      <p:tavLst>
                                        <p:tav tm="0">
                                          <p:val>
                                            <p:fltVal val="0"/>
                                          </p:val>
                                        </p:tav>
                                        <p:tav tm="100000">
                                          <p:val>
                                            <p:strVal val="#ppt_w"/>
                                          </p:val>
                                        </p:tav>
                                      </p:tavLst>
                                    </p:anim>
                                    <p:anim calcmode="lin" valueType="num">
                                      <p:cBhvr>
                                        <p:cTn id="28" dur="750" fill="hold"/>
                                        <p:tgtEl>
                                          <p:spTgt spid="84"/>
                                        </p:tgtEl>
                                        <p:attrNameLst>
                                          <p:attrName>ppt_h</p:attrName>
                                        </p:attrNameLst>
                                      </p:cBhvr>
                                      <p:tavLst>
                                        <p:tav tm="0">
                                          <p:val>
                                            <p:fltVal val="0"/>
                                          </p:val>
                                        </p:tav>
                                        <p:tav tm="100000">
                                          <p:val>
                                            <p:strVal val="#ppt_h"/>
                                          </p:val>
                                        </p:tav>
                                      </p:tavLst>
                                    </p:anim>
                                    <p:animEffect transition="in" filter="fade">
                                      <p:cBhvr>
                                        <p:cTn id="29" dur="750"/>
                                        <p:tgtEl>
                                          <p:spTgt spid="84"/>
                                        </p:tgtEl>
                                      </p:cBhvr>
                                    </p:animEffect>
                                  </p:childTnLst>
                                </p:cTn>
                              </p:par>
                              <p:par>
                                <p:cTn id="30" presetID="53" presetClass="entr" presetSubtype="16" fill="hold" nodeType="withEffect">
                                  <p:stCondLst>
                                    <p:cond delay="500"/>
                                  </p:stCondLst>
                                  <p:childTnLst>
                                    <p:set>
                                      <p:cBhvr>
                                        <p:cTn id="31" dur="1" fill="hold">
                                          <p:stCondLst>
                                            <p:cond delay="0"/>
                                          </p:stCondLst>
                                        </p:cTn>
                                        <p:tgtEl>
                                          <p:spTgt spid="85"/>
                                        </p:tgtEl>
                                        <p:attrNameLst>
                                          <p:attrName>style.visibility</p:attrName>
                                        </p:attrNameLst>
                                      </p:cBhvr>
                                      <p:to>
                                        <p:strVal val="visible"/>
                                      </p:to>
                                    </p:set>
                                    <p:anim calcmode="lin" valueType="num">
                                      <p:cBhvr>
                                        <p:cTn id="32" dur="750" fill="hold"/>
                                        <p:tgtEl>
                                          <p:spTgt spid="85"/>
                                        </p:tgtEl>
                                        <p:attrNameLst>
                                          <p:attrName>ppt_w</p:attrName>
                                        </p:attrNameLst>
                                      </p:cBhvr>
                                      <p:tavLst>
                                        <p:tav tm="0">
                                          <p:val>
                                            <p:fltVal val="0"/>
                                          </p:val>
                                        </p:tav>
                                        <p:tav tm="100000">
                                          <p:val>
                                            <p:strVal val="#ppt_w"/>
                                          </p:val>
                                        </p:tav>
                                      </p:tavLst>
                                    </p:anim>
                                    <p:anim calcmode="lin" valueType="num">
                                      <p:cBhvr>
                                        <p:cTn id="33" dur="750" fill="hold"/>
                                        <p:tgtEl>
                                          <p:spTgt spid="85"/>
                                        </p:tgtEl>
                                        <p:attrNameLst>
                                          <p:attrName>ppt_h</p:attrName>
                                        </p:attrNameLst>
                                      </p:cBhvr>
                                      <p:tavLst>
                                        <p:tav tm="0">
                                          <p:val>
                                            <p:fltVal val="0"/>
                                          </p:val>
                                        </p:tav>
                                        <p:tav tm="100000">
                                          <p:val>
                                            <p:strVal val="#ppt_h"/>
                                          </p:val>
                                        </p:tav>
                                      </p:tavLst>
                                    </p:anim>
                                    <p:animEffect transition="in" filter="fade">
                                      <p:cBhvr>
                                        <p:cTn id="34" dur="750"/>
                                        <p:tgtEl>
                                          <p:spTgt spid="85"/>
                                        </p:tgtEl>
                                      </p:cBhvr>
                                    </p:animEffect>
                                  </p:childTnLst>
                                </p:cTn>
                              </p:par>
                              <p:par>
                                <p:cTn id="35" presetID="53" presetClass="entr" presetSubtype="16" fill="hold" nodeType="withEffect">
                                  <p:stCondLst>
                                    <p:cond delay="500"/>
                                  </p:stCondLst>
                                  <p:childTnLst>
                                    <p:set>
                                      <p:cBhvr>
                                        <p:cTn id="36" dur="1" fill="hold">
                                          <p:stCondLst>
                                            <p:cond delay="0"/>
                                          </p:stCondLst>
                                        </p:cTn>
                                        <p:tgtEl>
                                          <p:spTgt spid="86"/>
                                        </p:tgtEl>
                                        <p:attrNameLst>
                                          <p:attrName>style.visibility</p:attrName>
                                        </p:attrNameLst>
                                      </p:cBhvr>
                                      <p:to>
                                        <p:strVal val="visible"/>
                                      </p:to>
                                    </p:set>
                                    <p:anim calcmode="lin" valueType="num">
                                      <p:cBhvr>
                                        <p:cTn id="37" dur="750" fill="hold"/>
                                        <p:tgtEl>
                                          <p:spTgt spid="86"/>
                                        </p:tgtEl>
                                        <p:attrNameLst>
                                          <p:attrName>ppt_w</p:attrName>
                                        </p:attrNameLst>
                                      </p:cBhvr>
                                      <p:tavLst>
                                        <p:tav tm="0">
                                          <p:val>
                                            <p:fltVal val="0"/>
                                          </p:val>
                                        </p:tav>
                                        <p:tav tm="100000">
                                          <p:val>
                                            <p:strVal val="#ppt_w"/>
                                          </p:val>
                                        </p:tav>
                                      </p:tavLst>
                                    </p:anim>
                                    <p:anim calcmode="lin" valueType="num">
                                      <p:cBhvr>
                                        <p:cTn id="38" dur="750" fill="hold"/>
                                        <p:tgtEl>
                                          <p:spTgt spid="86"/>
                                        </p:tgtEl>
                                        <p:attrNameLst>
                                          <p:attrName>ppt_h</p:attrName>
                                        </p:attrNameLst>
                                      </p:cBhvr>
                                      <p:tavLst>
                                        <p:tav tm="0">
                                          <p:val>
                                            <p:fltVal val="0"/>
                                          </p:val>
                                        </p:tav>
                                        <p:tav tm="100000">
                                          <p:val>
                                            <p:strVal val="#ppt_h"/>
                                          </p:val>
                                        </p:tav>
                                      </p:tavLst>
                                    </p:anim>
                                    <p:animEffect transition="in" filter="fade">
                                      <p:cBhvr>
                                        <p:cTn id="39" dur="750"/>
                                        <p:tgtEl>
                                          <p:spTgt spid="86"/>
                                        </p:tgtEl>
                                      </p:cBhvr>
                                    </p:animEffect>
                                  </p:childTnLst>
                                </p:cTn>
                              </p:par>
                              <p:par>
                                <p:cTn id="40" presetID="53" presetClass="entr" presetSubtype="16" fill="hold" nodeType="withEffect">
                                  <p:stCondLst>
                                    <p:cond delay="500"/>
                                  </p:stCondLst>
                                  <p:childTnLst>
                                    <p:set>
                                      <p:cBhvr>
                                        <p:cTn id="41" dur="1" fill="hold">
                                          <p:stCondLst>
                                            <p:cond delay="0"/>
                                          </p:stCondLst>
                                        </p:cTn>
                                        <p:tgtEl>
                                          <p:spTgt spid="87"/>
                                        </p:tgtEl>
                                        <p:attrNameLst>
                                          <p:attrName>style.visibility</p:attrName>
                                        </p:attrNameLst>
                                      </p:cBhvr>
                                      <p:to>
                                        <p:strVal val="visible"/>
                                      </p:to>
                                    </p:set>
                                    <p:anim calcmode="lin" valueType="num">
                                      <p:cBhvr>
                                        <p:cTn id="42" dur="750" fill="hold"/>
                                        <p:tgtEl>
                                          <p:spTgt spid="87"/>
                                        </p:tgtEl>
                                        <p:attrNameLst>
                                          <p:attrName>ppt_w</p:attrName>
                                        </p:attrNameLst>
                                      </p:cBhvr>
                                      <p:tavLst>
                                        <p:tav tm="0">
                                          <p:val>
                                            <p:fltVal val="0"/>
                                          </p:val>
                                        </p:tav>
                                        <p:tav tm="100000">
                                          <p:val>
                                            <p:strVal val="#ppt_w"/>
                                          </p:val>
                                        </p:tav>
                                      </p:tavLst>
                                    </p:anim>
                                    <p:anim calcmode="lin" valueType="num">
                                      <p:cBhvr>
                                        <p:cTn id="43" dur="750" fill="hold"/>
                                        <p:tgtEl>
                                          <p:spTgt spid="87"/>
                                        </p:tgtEl>
                                        <p:attrNameLst>
                                          <p:attrName>ppt_h</p:attrName>
                                        </p:attrNameLst>
                                      </p:cBhvr>
                                      <p:tavLst>
                                        <p:tav tm="0">
                                          <p:val>
                                            <p:fltVal val="0"/>
                                          </p:val>
                                        </p:tav>
                                        <p:tav tm="100000">
                                          <p:val>
                                            <p:strVal val="#ppt_h"/>
                                          </p:val>
                                        </p:tav>
                                      </p:tavLst>
                                    </p:anim>
                                    <p:animEffect transition="in" filter="fade">
                                      <p:cBhvr>
                                        <p:cTn id="44" dur="750"/>
                                        <p:tgtEl>
                                          <p:spTgt spid="87"/>
                                        </p:tgtEl>
                                      </p:cBhvr>
                                    </p:animEffect>
                                  </p:childTnLst>
                                </p:cTn>
                              </p:par>
                              <p:par>
                                <p:cTn id="45" presetID="53" presetClass="entr" presetSubtype="16" fill="hold" nodeType="withEffect">
                                  <p:stCondLst>
                                    <p:cond delay="5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750" fill="hold"/>
                                        <p:tgtEl>
                                          <p:spTgt spid="88"/>
                                        </p:tgtEl>
                                        <p:attrNameLst>
                                          <p:attrName>ppt_w</p:attrName>
                                        </p:attrNameLst>
                                      </p:cBhvr>
                                      <p:tavLst>
                                        <p:tav tm="0">
                                          <p:val>
                                            <p:fltVal val="0"/>
                                          </p:val>
                                        </p:tav>
                                        <p:tav tm="100000">
                                          <p:val>
                                            <p:strVal val="#ppt_w"/>
                                          </p:val>
                                        </p:tav>
                                      </p:tavLst>
                                    </p:anim>
                                    <p:anim calcmode="lin" valueType="num">
                                      <p:cBhvr>
                                        <p:cTn id="48" dur="750" fill="hold"/>
                                        <p:tgtEl>
                                          <p:spTgt spid="88"/>
                                        </p:tgtEl>
                                        <p:attrNameLst>
                                          <p:attrName>ppt_h</p:attrName>
                                        </p:attrNameLst>
                                      </p:cBhvr>
                                      <p:tavLst>
                                        <p:tav tm="0">
                                          <p:val>
                                            <p:fltVal val="0"/>
                                          </p:val>
                                        </p:tav>
                                        <p:tav tm="100000">
                                          <p:val>
                                            <p:strVal val="#ppt_h"/>
                                          </p:val>
                                        </p:tav>
                                      </p:tavLst>
                                    </p:anim>
                                    <p:animEffect transition="in" filter="fade">
                                      <p:cBhvr>
                                        <p:cTn id="49" dur="750"/>
                                        <p:tgtEl>
                                          <p:spTgt spid="88"/>
                                        </p:tgtEl>
                                      </p:cBhvr>
                                    </p:animEffect>
                                  </p:childTnLst>
                                </p:cTn>
                              </p:par>
                              <p:par>
                                <p:cTn id="50" presetID="53" presetClass="entr" presetSubtype="16" fill="hold" nodeType="withEffect">
                                  <p:stCondLst>
                                    <p:cond delay="500"/>
                                  </p:stCondLst>
                                  <p:childTnLst>
                                    <p:set>
                                      <p:cBhvr>
                                        <p:cTn id="51" dur="1" fill="hold">
                                          <p:stCondLst>
                                            <p:cond delay="0"/>
                                          </p:stCondLst>
                                        </p:cTn>
                                        <p:tgtEl>
                                          <p:spTgt spid="90"/>
                                        </p:tgtEl>
                                        <p:attrNameLst>
                                          <p:attrName>style.visibility</p:attrName>
                                        </p:attrNameLst>
                                      </p:cBhvr>
                                      <p:to>
                                        <p:strVal val="visible"/>
                                      </p:to>
                                    </p:set>
                                    <p:anim calcmode="lin" valueType="num">
                                      <p:cBhvr>
                                        <p:cTn id="52" dur="750" fill="hold"/>
                                        <p:tgtEl>
                                          <p:spTgt spid="90"/>
                                        </p:tgtEl>
                                        <p:attrNameLst>
                                          <p:attrName>ppt_w</p:attrName>
                                        </p:attrNameLst>
                                      </p:cBhvr>
                                      <p:tavLst>
                                        <p:tav tm="0">
                                          <p:val>
                                            <p:fltVal val="0"/>
                                          </p:val>
                                        </p:tav>
                                        <p:tav tm="100000">
                                          <p:val>
                                            <p:strVal val="#ppt_w"/>
                                          </p:val>
                                        </p:tav>
                                      </p:tavLst>
                                    </p:anim>
                                    <p:anim calcmode="lin" valueType="num">
                                      <p:cBhvr>
                                        <p:cTn id="53" dur="750" fill="hold"/>
                                        <p:tgtEl>
                                          <p:spTgt spid="90"/>
                                        </p:tgtEl>
                                        <p:attrNameLst>
                                          <p:attrName>ppt_h</p:attrName>
                                        </p:attrNameLst>
                                      </p:cBhvr>
                                      <p:tavLst>
                                        <p:tav tm="0">
                                          <p:val>
                                            <p:fltVal val="0"/>
                                          </p:val>
                                        </p:tav>
                                        <p:tav tm="100000">
                                          <p:val>
                                            <p:strVal val="#ppt_h"/>
                                          </p:val>
                                        </p:tav>
                                      </p:tavLst>
                                    </p:anim>
                                    <p:animEffect transition="in" filter="fade">
                                      <p:cBhvr>
                                        <p:cTn id="54" dur="7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EAB486-FF44-4282-B7EB-D3F52E00CCD8}"/>
              </a:ext>
            </a:extLst>
          </p:cNvPr>
          <p:cNvSpPr>
            <a:spLocks noGrp="1"/>
          </p:cNvSpPr>
          <p:nvPr>
            <p:ph type="title"/>
          </p:nvPr>
        </p:nvSpPr>
        <p:spPr>
          <a:xfrm>
            <a:off x="585216" y="2537210"/>
            <a:ext cx="6059424" cy="997196"/>
          </a:xfrm>
        </p:spPr>
        <p:txBody>
          <a:bodyPr/>
          <a:lstStyle/>
          <a:p>
            <a:r>
              <a:rPr lang="en-US" dirty="0"/>
              <a:t>Azure security center enterprise integrations</a:t>
            </a:r>
          </a:p>
        </p:txBody>
      </p:sp>
    </p:spTree>
    <p:extLst>
      <p:ext uri="{BB962C8B-B14F-4D97-AF65-F5344CB8AC3E}">
        <p14:creationId xmlns:p14="http://schemas.microsoft.com/office/powerpoint/2010/main" val="16206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540C0A99-01F4-4DD4-8C0A-1E5A1F7F01C5}"/>
              </a:ext>
            </a:extLst>
          </p:cNvPr>
          <p:cNvSpPr txBox="1">
            <a:spLocks/>
          </p:cNvSpPr>
          <p:nvPr/>
        </p:nvSpPr>
        <p:spPr>
          <a:xfrm>
            <a:off x="1127833" y="5984621"/>
            <a:ext cx="1557931" cy="42416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Team 1</a:t>
            </a:r>
          </a:p>
        </p:txBody>
      </p:sp>
      <p:sp>
        <p:nvSpPr>
          <p:cNvPr id="21" name="Text Placeholder 3">
            <a:extLst>
              <a:ext uri="{FF2B5EF4-FFF2-40B4-BE49-F238E27FC236}">
                <a16:creationId xmlns:a16="http://schemas.microsoft.com/office/drawing/2014/main" id="{B361E068-4066-4774-A30E-AA049F4F4726}"/>
              </a:ext>
            </a:extLst>
          </p:cNvPr>
          <p:cNvSpPr txBox="1">
            <a:spLocks/>
          </p:cNvSpPr>
          <p:nvPr/>
        </p:nvSpPr>
        <p:spPr>
          <a:xfrm>
            <a:off x="3222435" y="5984621"/>
            <a:ext cx="1557931" cy="42416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Team 2</a:t>
            </a:r>
            <a:endPar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22" name="Text Placeholder 3">
            <a:extLst>
              <a:ext uri="{FF2B5EF4-FFF2-40B4-BE49-F238E27FC236}">
                <a16:creationId xmlns:a16="http://schemas.microsoft.com/office/drawing/2014/main" id="{0CCD7BB0-D7A7-40FF-97A4-4970564F49DE}"/>
              </a:ext>
            </a:extLst>
          </p:cNvPr>
          <p:cNvSpPr txBox="1">
            <a:spLocks/>
          </p:cNvSpPr>
          <p:nvPr/>
        </p:nvSpPr>
        <p:spPr>
          <a:xfrm>
            <a:off x="5278622" y="5984621"/>
            <a:ext cx="1557931" cy="42416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Team 3</a:t>
            </a:r>
          </a:p>
        </p:txBody>
      </p:sp>
      <p:sp>
        <p:nvSpPr>
          <p:cNvPr id="23" name="Text Placeholder 3">
            <a:extLst>
              <a:ext uri="{FF2B5EF4-FFF2-40B4-BE49-F238E27FC236}">
                <a16:creationId xmlns:a16="http://schemas.microsoft.com/office/drawing/2014/main" id="{4ED82BB4-CAE3-4A27-9972-81642C385E3B}"/>
              </a:ext>
            </a:extLst>
          </p:cNvPr>
          <p:cNvSpPr txBox="1">
            <a:spLocks/>
          </p:cNvSpPr>
          <p:nvPr/>
        </p:nvSpPr>
        <p:spPr>
          <a:xfrm>
            <a:off x="7692784" y="5984621"/>
            <a:ext cx="1557931" cy="42416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Team 4</a:t>
            </a:r>
          </a:p>
        </p:txBody>
      </p:sp>
      <p:sp>
        <p:nvSpPr>
          <p:cNvPr id="25" name="Text Placeholder 3">
            <a:extLst>
              <a:ext uri="{FF2B5EF4-FFF2-40B4-BE49-F238E27FC236}">
                <a16:creationId xmlns:a16="http://schemas.microsoft.com/office/drawing/2014/main" id="{7BA3FEBF-A9F2-4269-9332-47504F90C05B}"/>
              </a:ext>
            </a:extLst>
          </p:cNvPr>
          <p:cNvSpPr txBox="1">
            <a:spLocks/>
          </p:cNvSpPr>
          <p:nvPr/>
        </p:nvSpPr>
        <p:spPr>
          <a:xfrm>
            <a:off x="9826158" y="5984621"/>
            <a:ext cx="1557931" cy="424167"/>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Team 5</a:t>
            </a:r>
          </a:p>
        </p:txBody>
      </p:sp>
      <p:cxnSp>
        <p:nvCxnSpPr>
          <p:cNvPr id="30" name="Straight Connector 29">
            <a:extLst>
              <a:ext uri="{FF2B5EF4-FFF2-40B4-BE49-F238E27FC236}">
                <a16:creationId xmlns:a16="http://schemas.microsoft.com/office/drawing/2014/main" id="{3F694692-8433-485C-BAEB-B85D3635CA30}"/>
              </a:ext>
            </a:extLst>
          </p:cNvPr>
          <p:cNvCxnSpPr>
            <a:cxnSpLocks/>
          </p:cNvCxnSpPr>
          <p:nvPr/>
        </p:nvCxnSpPr>
        <p:spPr>
          <a:xfrm flipH="1">
            <a:off x="6065269" y="3779422"/>
            <a:ext cx="1" cy="1499248"/>
          </a:xfrm>
          <a:prstGeom prst="line">
            <a:avLst/>
          </a:prstGeom>
          <a:ln w="28575">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8A7D726-DC80-442C-8893-890CB3E9F6B9}"/>
              </a:ext>
            </a:extLst>
          </p:cNvPr>
          <p:cNvCxnSpPr>
            <a:cxnSpLocks/>
          </p:cNvCxnSpPr>
          <p:nvPr/>
        </p:nvCxnSpPr>
        <p:spPr>
          <a:xfrm flipH="1">
            <a:off x="3845588" y="3528900"/>
            <a:ext cx="1638674" cy="1666460"/>
          </a:xfrm>
          <a:prstGeom prst="line">
            <a:avLst/>
          </a:prstGeom>
          <a:ln w="28575">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0F066E-B88C-4531-A923-9DC655AA40E0}"/>
              </a:ext>
            </a:extLst>
          </p:cNvPr>
          <p:cNvCxnSpPr>
            <a:cxnSpLocks/>
          </p:cNvCxnSpPr>
          <p:nvPr/>
        </p:nvCxnSpPr>
        <p:spPr>
          <a:xfrm flipH="1">
            <a:off x="1880654" y="3271985"/>
            <a:ext cx="3090311" cy="1714912"/>
          </a:xfrm>
          <a:prstGeom prst="line">
            <a:avLst/>
          </a:prstGeom>
          <a:ln w="28575">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C852654-E7DE-40FB-A483-4E173289B44E}"/>
              </a:ext>
            </a:extLst>
          </p:cNvPr>
          <p:cNvCxnSpPr>
            <a:cxnSpLocks/>
          </p:cNvCxnSpPr>
          <p:nvPr/>
        </p:nvCxnSpPr>
        <p:spPr>
          <a:xfrm>
            <a:off x="6707741" y="3528900"/>
            <a:ext cx="1648444" cy="1654353"/>
          </a:xfrm>
          <a:prstGeom prst="line">
            <a:avLst/>
          </a:prstGeom>
          <a:ln w="28575">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814B2C-D879-4425-84DF-255AB307B4BC}"/>
              </a:ext>
            </a:extLst>
          </p:cNvPr>
          <p:cNvCxnSpPr>
            <a:cxnSpLocks/>
          </p:cNvCxnSpPr>
          <p:nvPr/>
        </p:nvCxnSpPr>
        <p:spPr>
          <a:xfrm>
            <a:off x="7221037" y="3271985"/>
            <a:ext cx="3283926" cy="1804625"/>
          </a:xfrm>
          <a:prstGeom prst="line">
            <a:avLst/>
          </a:prstGeom>
          <a:ln w="28575">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4D76035-817C-4F3F-AC63-CC2D0573B884}"/>
              </a:ext>
            </a:extLst>
          </p:cNvPr>
          <p:cNvGrpSpPr/>
          <p:nvPr/>
        </p:nvGrpSpPr>
        <p:grpSpPr>
          <a:xfrm>
            <a:off x="4306791" y="2149099"/>
            <a:ext cx="3578422" cy="1452991"/>
            <a:chOff x="4306281" y="2148736"/>
            <a:chExt cx="3579438" cy="1453404"/>
          </a:xfrm>
        </p:grpSpPr>
        <p:grpSp>
          <p:nvGrpSpPr>
            <p:cNvPr id="17" name="Group 16">
              <a:extLst>
                <a:ext uri="{FF2B5EF4-FFF2-40B4-BE49-F238E27FC236}">
                  <a16:creationId xmlns:a16="http://schemas.microsoft.com/office/drawing/2014/main" id="{E381B8E6-7275-4089-B51D-A6D54A29DEA4}"/>
                </a:ext>
              </a:extLst>
            </p:cNvPr>
            <p:cNvGrpSpPr/>
            <p:nvPr/>
          </p:nvGrpSpPr>
          <p:grpSpPr>
            <a:xfrm>
              <a:off x="5423967" y="2148736"/>
              <a:ext cx="1344064" cy="541382"/>
              <a:chOff x="5438734" y="2124352"/>
              <a:chExt cx="1344064" cy="541382"/>
            </a:xfrm>
            <a:solidFill>
              <a:schemeClr val="tx2"/>
            </a:solidFill>
          </p:grpSpPr>
          <p:grpSp>
            <p:nvGrpSpPr>
              <p:cNvPr id="53" name="Group 52">
                <a:extLst>
                  <a:ext uri="{FF2B5EF4-FFF2-40B4-BE49-F238E27FC236}">
                    <a16:creationId xmlns:a16="http://schemas.microsoft.com/office/drawing/2014/main" id="{3667CEDF-4994-4452-90EE-DBD22A3D9F55}"/>
                  </a:ext>
                </a:extLst>
              </p:cNvPr>
              <p:cNvGrpSpPr/>
              <p:nvPr/>
            </p:nvGrpSpPr>
            <p:grpSpPr>
              <a:xfrm>
                <a:off x="5894063" y="2124352"/>
                <a:ext cx="433406" cy="541382"/>
                <a:chOff x="6495821" y="444082"/>
                <a:chExt cx="458788" cy="573088"/>
              </a:xfrm>
              <a:grpFill/>
            </p:grpSpPr>
            <p:sp>
              <p:nvSpPr>
                <p:cNvPr id="54" name="Freeform 5">
                  <a:extLst>
                    <a:ext uri="{FF2B5EF4-FFF2-40B4-BE49-F238E27FC236}">
                      <a16:creationId xmlns:a16="http://schemas.microsoft.com/office/drawing/2014/main" id="{917E765B-2357-4EE6-80E3-223D9F4A9203}"/>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6">
                  <a:extLst>
                    <a:ext uri="{FF2B5EF4-FFF2-40B4-BE49-F238E27FC236}">
                      <a16:creationId xmlns:a16="http://schemas.microsoft.com/office/drawing/2014/main" id="{64F7B118-FD46-431B-AA29-CF848029F2E9}"/>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AA9BD901-2A0D-402D-988A-85536BA6DE27}"/>
                  </a:ext>
                </a:extLst>
              </p:cNvPr>
              <p:cNvGrpSpPr/>
              <p:nvPr/>
            </p:nvGrpSpPr>
            <p:grpSpPr>
              <a:xfrm>
                <a:off x="5438734" y="2273300"/>
                <a:ext cx="314165" cy="392434"/>
                <a:chOff x="6495821" y="444082"/>
                <a:chExt cx="458788" cy="573088"/>
              </a:xfrm>
              <a:grpFill/>
            </p:grpSpPr>
            <p:sp>
              <p:nvSpPr>
                <p:cNvPr id="64" name="Freeform 5">
                  <a:extLst>
                    <a:ext uri="{FF2B5EF4-FFF2-40B4-BE49-F238E27FC236}">
                      <a16:creationId xmlns:a16="http://schemas.microsoft.com/office/drawing/2014/main" id="{3C2832A3-1CE1-4F13-87D3-69D973A43785}"/>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lumMod val="75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858C82B1-825D-4C30-9625-135AA2A04073}"/>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lumMod val="75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CED9C64D-0634-453B-A5B4-1E9E9935B878}"/>
                  </a:ext>
                </a:extLst>
              </p:cNvPr>
              <p:cNvGrpSpPr/>
              <p:nvPr/>
            </p:nvGrpSpPr>
            <p:grpSpPr>
              <a:xfrm>
                <a:off x="6468633" y="2273300"/>
                <a:ext cx="314165" cy="392434"/>
                <a:chOff x="6495821" y="444082"/>
                <a:chExt cx="458788" cy="573088"/>
              </a:xfrm>
              <a:grpFill/>
            </p:grpSpPr>
            <p:sp>
              <p:nvSpPr>
                <p:cNvPr id="68" name="Freeform 5">
                  <a:extLst>
                    <a:ext uri="{FF2B5EF4-FFF2-40B4-BE49-F238E27FC236}">
                      <a16:creationId xmlns:a16="http://schemas.microsoft.com/office/drawing/2014/main" id="{C394C3DD-BDFA-4B47-B4D8-B4526241AA19}"/>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lumMod val="75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CB35024D-A641-4229-B95B-A3AB54BD1ADD}"/>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lumMod val="75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 name="Isosceles Triangle 9">
              <a:extLst>
                <a:ext uri="{FF2B5EF4-FFF2-40B4-BE49-F238E27FC236}">
                  <a16:creationId xmlns:a16="http://schemas.microsoft.com/office/drawing/2014/main" id="{4384BAAB-1CC5-438A-A2B6-58638FBE5DA1}"/>
                </a:ext>
              </a:extLst>
            </p:cNvPr>
            <p:cNvSpPr/>
            <p:nvPr/>
          </p:nvSpPr>
          <p:spPr bwMode="auto">
            <a:xfrm rot="10800000">
              <a:off x="4306281" y="2667000"/>
              <a:ext cx="3579438" cy="935140"/>
            </a:xfrm>
            <a:prstGeom prst="triangle">
              <a:avLst>
                <a:gd name="adj" fmla="val 5019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FF0714BA-469A-439F-97C0-2E2C4651FC3A}"/>
              </a:ext>
            </a:extLst>
          </p:cNvPr>
          <p:cNvSpPr/>
          <p:nvPr/>
        </p:nvSpPr>
        <p:spPr>
          <a:xfrm>
            <a:off x="381561" y="438399"/>
            <a:ext cx="11082945" cy="946862"/>
          </a:xfrm>
          <a:prstGeom prst="rect">
            <a:avLst/>
          </a:prstGeom>
        </p:spPr>
        <p:txBody>
          <a:bodyPr wrap="squar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Semibold"/>
                <a:ea typeface="+mn-ea"/>
                <a:cs typeface="+mn-cs"/>
              </a:rPr>
              <a:t>Driving threat protection through the organization</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49" normalizeH="0" baseline="0" noProof="0" dirty="0">
                <a:ln w="3175">
                  <a:noFill/>
                </a:ln>
                <a:solidFill>
                  <a:srgbClr val="0078D3"/>
                </a:solidFill>
                <a:effectLst/>
                <a:uLnTx/>
                <a:uFillTx/>
                <a:latin typeface="Segoe UI Semibold"/>
                <a:ea typeface="+mn-ea"/>
                <a:cs typeface="Segoe UI" pitchFamily="34" charset="0"/>
              </a:rPr>
              <a:t>Through a central SecOps &amp; cloud governance role</a:t>
            </a:r>
          </a:p>
        </p:txBody>
      </p:sp>
      <p:grpSp>
        <p:nvGrpSpPr>
          <p:cNvPr id="16" name="Group 15">
            <a:extLst>
              <a:ext uri="{FF2B5EF4-FFF2-40B4-BE49-F238E27FC236}">
                <a16:creationId xmlns:a16="http://schemas.microsoft.com/office/drawing/2014/main" id="{4FC50756-4F73-42B9-AFF8-22AA85672B1B}"/>
              </a:ext>
            </a:extLst>
          </p:cNvPr>
          <p:cNvGrpSpPr/>
          <p:nvPr/>
        </p:nvGrpSpPr>
        <p:grpSpPr>
          <a:xfrm>
            <a:off x="1690155" y="5394781"/>
            <a:ext cx="433284" cy="541229"/>
            <a:chOff x="6495821" y="444082"/>
            <a:chExt cx="458788" cy="573088"/>
          </a:xfrm>
          <a:solidFill>
            <a:schemeClr val="accent1"/>
          </a:solidFill>
        </p:grpSpPr>
        <p:sp>
          <p:nvSpPr>
            <p:cNvPr id="36" name="Freeform 5">
              <a:extLst>
                <a:ext uri="{FF2B5EF4-FFF2-40B4-BE49-F238E27FC236}">
                  <a16:creationId xmlns:a16="http://schemas.microsoft.com/office/drawing/2014/main" id="{FDB8D622-AC2C-4A47-A9E0-BE29A1127B53}"/>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6">
              <a:extLst>
                <a:ext uri="{FF2B5EF4-FFF2-40B4-BE49-F238E27FC236}">
                  <a16:creationId xmlns:a16="http://schemas.microsoft.com/office/drawing/2014/main" id="{0FE5B153-5DCF-4961-B9DD-9DC0B897FBA2}"/>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DE201FBE-B4E8-4A36-88EC-43244CDAD3E6}"/>
              </a:ext>
            </a:extLst>
          </p:cNvPr>
          <p:cNvGrpSpPr/>
          <p:nvPr/>
        </p:nvGrpSpPr>
        <p:grpSpPr>
          <a:xfrm>
            <a:off x="3774694" y="5394781"/>
            <a:ext cx="433284" cy="541229"/>
            <a:chOff x="6495821" y="444082"/>
            <a:chExt cx="458788" cy="573088"/>
          </a:xfrm>
          <a:solidFill>
            <a:schemeClr val="accent1"/>
          </a:solidFill>
        </p:grpSpPr>
        <p:sp>
          <p:nvSpPr>
            <p:cNvPr id="40" name="Freeform 5">
              <a:extLst>
                <a:ext uri="{FF2B5EF4-FFF2-40B4-BE49-F238E27FC236}">
                  <a16:creationId xmlns:a16="http://schemas.microsoft.com/office/drawing/2014/main" id="{CE42A9C2-75FC-4398-AE18-D0D989F7A656}"/>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C711BDA2-B87B-403F-B60F-707F68002986}"/>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9E215F1D-9528-4188-8F6C-52F4347DD446}"/>
              </a:ext>
            </a:extLst>
          </p:cNvPr>
          <p:cNvGrpSpPr/>
          <p:nvPr/>
        </p:nvGrpSpPr>
        <p:grpSpPr>
          <a:xfrm>
            <a:off x="5840943" y="5394781"/>
            <a:ext cx="433284" cy="541229"/>
            <a:chOff x="6495821" y="444082"/>
            <a:chExt cx="458788" cy="573088"/>
          </a:xfrm>
          <a:solidFill>
            <a:schemeClr val="accent1"/>
          </a:solidFill>
        </p:grpSpPr>
        <p:sp>
          <p:nvSpPr>
            <p:cNvPr id="43" name="Freeform 5">
              <a:extLst>
                <a:ext uri="{FF2B5EF4-FFF2-40B4-BE49-F238E27FC236}">
                  <a16:creationId xmlns:a16="http://schemas.microsoft.com/office/drawing/2014/main" id="{4813769D-3E08-4D80-9A26-DF5C67B93A6D}"/>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2D86774C-6338-4204-A708-978C850B3DEC}"/>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EB3E01F1-CA1B-49CE-BC8C-244651498036}"/>
              </a:ext>
            </a:extLst>
          </p:cNvPr>
          <p:cNvGrpSpPr/>
          <p:nvPr/>
        </p:nvGrpSpPr>
        <p:grpSpPr>
          <a:xfrm>
            <a:off x="8229343" y="5394781"/>
            <a:ext cx="433284" cy="541229"/>
            <a:chOff x="6495821" y="444082"/>
            <a:chExt cx="458788" cy="573088"/>
          </a:xfrm>
          <a:solidFill>
            <a:schemeClr val="accent1"/>
          </a:solidFill>
        </p:grpSpPr>
        <p:sp>
          <p:nvSpPr>
            <p:cNvPr id="46" name="Freeform 5">
              <a:extLst>
                <a:ext uri="{FF2B5EF4-FFF2-40B4-BE49-F238E27FC236}">
                  <a16:creationId xmlns:a16="http://schemas.microsoft.com/office/drawing/2014/main" id="{F151AD5B-8823-41DC-A89A-8216C66A5E26}"/>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62096713-B3AF-4217-AB3C-B9752FD89095}"/>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FF1526F7-E874-48F9-845E-8D33FC098895}"/>
              </a:ext>
            </a:extLst>
          </p:cNvPr>
          <p:cNvGrpSpPr/>
          <p:nvPr/>
        </p:nvGrpSpPr>
        <p:grpSpPr>
          <a:xfrm>
            <a:off x="10391598" y="5394781"/>
            <a:ext cx="433284" cy="541229"/>
            <a:chOff x="6495821" y="444082"/>
            <a:chExt cx="458788" cy="573088"/>
          </a:xfrm>
          <a:solidFill>
            <a:schemeClr val="accent1"/>
          </a:solidFill>
        </p:grpSpPr>
        <p:sp>
          <p:nvSpPr>
            <p:cNvPr id="51" name="Freeform 5">
              <a:extLst>
                <a:ext uri="{FF2B5EF4-FFF2-40B4-BE49-F238E27FC236}">
                  <a16:creationId xmlns:a16="http://schemas.microsoft.com/office/drawing/2014/main" id="{01FF3F61-8815-4AEA-8B95-388744236F79}"/>
                </a:ext>
              </a:extLst>
            </p:cNvPr>
            <p:cNvSpPr>
              <a:spLocks/>
            </p:cNvSpPr>
            <p:nvPr/>
          </p:nvSpPr>
          <p:spPr bwMode="auto">
            <a:xfrm>
              <a:off x="6573609" y="444082"/>
              <a:ext cx="304800" cy="30480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2702CE61-EB80-48EF-9F83-F04526A17511}"/>
                </a:ext>
              </a:extLst>
            </p:cNvPr>
            <p:cNvSpPr>
              <a:spLocks/>
            </p:cNvSpPr>
            <p:nvPr/>
          </p:nvSpPr>
          <p:spPr bwMode="auto">
            <a:xfrm>
              <a:off x="6495821" y="786982"/>
              <a:ext cx="458788" cy="23018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1" name="Straight Connector 120">
            <a:extLst>
              <a:ext uri="{FF2B5EF4-FFF2-40B4-BE49-F238E27FC236}">
                <a16:creationId xmlns:a16="http://schemas.microsoft.com/office/drawing/2014/main" id="{DA95A10C-2519-4DD0-852C-D21738FFD10A}"/>
              </a:ext>
            </a:extLst>
          </p:cNvPr>
          <p:cNvCxnSpPr>
            <a:cxnSpLocks/>
          </p:cNvCxnSpPr>
          <p:nvPr/>
        </p:nvCxnSpPr>
        <p:spPr>
          <a:xfrm>
            <a:off x="6071672" y="3639848"/>
            <a:ext cx="0" cy="1520356"/>
          </a:xfrm>
          <a:prstGeom prst="line">
            <a:avLst/>
          </a:prstGeom>
          <a:ln w="28575">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CAC304A-9F4D-4410-9F5C-1EE65C064B17}"/>
              </a:ext>
            </a:extLst>
          </p:cNvPr>
          <p:cNvCxnSpPr>
            <a:cxnSpLocks/>
          </p:cNvCxnSpPr>
          <p:nvPr/>
        </p:nvCxnSpPr>
        <p:spPr>
          <a:xfrm flipH="1">
            <a:off x="3931190" y="3404693"/>
            <a:ext cx="1667036" cy="1658853"/>
          </a:xfrm>
          <a:prstGeom prst="line">
            <a:avLst/>
          </a:prstGeom>
          <a:ln w="28575">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6CC06D-AD0B-48D5-ABB1-DDB6F862CAAE}"/>
              </a:ext>
            </a:extLst>
          </p:cNvPr>
          <p:cNvCxnSpPr>
            <a:cxnSpLocks/>
          </p:cNvCxnSpPr>
          <p:nvPr/>
        </p:nvCxnSpPr>
        <p:spPr>
          <a:xfrm flipH="1">
            <a:off x="2015878" y="3201763"/>
            <a:ext cx="3090311" cy="1714912"/>
          </a:xfrm>
          <a:prstGeom prst="line">
            <a:avLst/>
          </a:prstGeom>
          <a:ln w="28575">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42D3982-472A-40D1-B7AF-47BA6E21F0F9}"/>
              </a:ext>
            </a:extLst>
          </p:cNvPr>
          <p:cNvCxnSpPr>
            <a:cxnSpLocks/>
          </p:cNvCxnSpPr>
          <p:nvPr/>
        </p:nvCxnSpPr>
        <p:spPr>
          <a:xfrm>
            <a:off x="6565265" y="3370721"/>
            <a:ext cx="1681245" cy="1690860"/>
          </a:xfrm>
          <a:prstGeom prst="line">
            <a:avLst/>
          </a:prstGeom>
          <a:ln w="28575">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E4FF246-127F-4BEF-AD6D-68045FD35E6B}"/>
              </a:ext>
            </a:extLst>
          </p:cNvPr>
          <p:cNvCxnSpPr>
            <a:cxnSpLocks/>
          </p:cNvCxnSpPr>
          <p:nvPr/>
        </p:nvCxnSpPr>
        <p:spPr>
          <a:xfrm>
            <a:off x="7094996" y="3225550"/>
            <a:ext cx="3220264" cy="1748050"/>
          </a:xfrm>
          <a:prstGeom prst="line">
            <a:avLst/>
          </a:prstGeom>
          <a:ln w="28575">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Text Placeholder 3">
            <a:extLst>
              <a:ext uri="{FF2B5EF4-FFF2-40B4-BE49-F238E27FC236}">
                <a16:creationId xmlns:a16="http://schemas.microsoft.com/office/drawing/2014/main" id="{0FD64BF1-8612-48E2-AAE9-A44D97C6FEAD}"/>
              </a:ext>
            </a:extLst>
          </p:cNvPr>
          <p:cNvSpPr txBox="1">
            <a:spLocks/>
          </p:cNvSpPr>
          <p:nvPr/>
        </p:nvSpPr>
        <p:spPr>
          <a:xfrm>
            <a:off x="2730164" y="4070215"/>
            <a:ext cx="1073992" cy="343443"/>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Findings</a:t>
            </a:r>
          </a:p>
        </p:txBody>
      </p:sp>
      <p:sp>
        <p:nvSpPr>
          <p:cNvPr id="58" name="Text Placeholder 3">
            <a:extLst>
              <a:ext uri="{FF2B5EF4-FFF2-40B4-BE49-F238E27FC236}">
                <a16:creationId xmlns:a16="http://schemas.microsoft.com/office/drawing/2014/main" id="{53C17246-5C84-4FBF-B62D-5A421B2F2C8F}"/>
              </a:ext>
            </a:extLst>
          </p:cNvPr>
          <p:cNvSpPr txBox="1">
            <a:spLocks/>
          </p:cNvSpPr>
          <p:nvPr/>
        </p:nvSpPr>
        <p:spPr>
          <a:xfrm>
            <a:off x="5254374" y="4278829"/>
            <a:ext cx="1610256" cy="338554"/>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Requirements</a:t>
            </a:r>
          </a:p>
        </p:txBody>
      </p:sp>
      <p:sp>
        <p:nvSpPr>
          <p:cNvPr id="59" name="Text Placeholder 3">
            <a:extLst>
              <a:ext uri="{FF2B5EF4-FFF2-40B4-BE49-F238E27FC236}">
                <a16:creationId xmlns:a16="http://schemas.microsoft.com/office/drawing/2014/main" id="{1E16A730-837C-4478-A5CE-EE5284DDC8E4}"/>
              </a:ext>
            </a:extLst>
          </p:cNvPr>
          <p:cNvSpPr txBox="1">
            <a:spLocks/>
          </p:cNvSpPr>
          <p:nvPr/>
        </p:nvSpPr>
        <p:spPr>
          <a:xfrm>
            <a:off x="4049317" y="3992622"/>
            <a:ext cx="1523389" cy="338554"/>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Requirements</a:t>
            </a:r>
          </a:p>
        </p:txBody>
      </p:sp>
      <p:sp>
        <p:nvSpPr>
          <p:cNvPr id="60" name="Text Placeholder 3">
            <a:extLst>
              <a:ext uri="{FF2B5EF4-FFF2-40B4-BE49-F238E27FC236}">
                <a16:creationId xmlns:a16="http://schemas.microsoft.com/office/drawing/2014/main" id="{C8365600-EDD1-4E74-A0AE-DDA9229B7CA4}"/>
              </a:ext>
            </a:extLst>
          </p:cNvPr>
          <p:cNvSpPr txBox="1">
            <a:spLocks/>
          </p:cNvSpPr>
          <p:nvPr/>
        </p:nvSpPr>
        <p:spPr>
          <a:xfrm>
            <a:off x="2996157" y="3680599"/>
            <a:ext cx="1512688" cy="338554"/>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Requirements</a:t>
            </a:r>
          </a:p>
        </p:txBody>
      </p:sp>
      <p:sp>
        <p:nvSpPr>
          <p:cNvPr id="62" name="Text Placeholder 3">
            <a:extLst>
              <a:ext uri="{FF2B5EF4-FFF2-40B4-BE49-F238E27FC236}">
                <a16:creationId xmlns:a16="http://schemas.microsoft.com/office/drawing/2014/main" id="{2F7435DD-1769-42E9-AB67-57FF53F125FF}"/>
              </a:ext>
            </a:extLst>
          </p:cNvPr>
          <p:cNvSpPr txBox="1">
            <a:spLocks/>
          </p:cNvSpPr>
          <p:nvPr/>
        </p:nvSpPr>
        <p:spPr>
          <a:xfrm>
            <a:off x="6547487" y="4004239"/>
            <a:ext cx="1461866" cy="338554"/>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Requirements</a:t>
            </a:r>
          </a:p>
        </p:txBody>
      </p:sp>
      <p:sp>
        <p:nvSpPr>
          <p:cNvPr id="63" name="Text Placeholder 3">
            <a:extLst>
              <a:ext uri="{FF2B5EF4-FFF2-40B4-BE49-F238E27FC236}">
                <a16:creationId xmlns:a16="http://schemas.microsoft.com/office/drawing/2014/main" id="{B546336B-32BC-42A3-8BB3-E287FF780CEB}"/>
              </a:ext>
            </a:extLst>
          </p:cNvPr>
          <p:cNvSpPr txBox="1">
            <a:spLocks/>
          </p:cNvSpPr>
          <p:nvPr/>
        </p:nvSpPr>
        <p:spPr>
          <a:xfrm>
            <a:off x="7728742" y="3707057"/>
            <a:ext cx="1648443" cy="338554"/>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Requirements</a:t>
            </a:r>
          </a:p>
        </p:txBody>
      </p:sp>
      <p:grpSp>
        <p:nvGrpSpPr>
          <p:cNvPr id="38" name="Group 37">
            <a:extLst>
              <a:ext uri="{FF2B5EF4-FFF2-40B4-BE49-F238E27FC236}">
                <a16:creationId xmlns:a16="http://schemas.microsoft.com/office/drawing/2014/main" id="{50D84662-C1A5-4E01-B431-AA74D362DDF2}"/>
              </a:ext>
            </a:extLst>
          </p:cNvPr>
          <p:cNvGrpSpPr/>
          <p:nvPr/>
        </p:nvGrpSpPr>
        <p:grpSpPr>
          <a:xfrm>
            <a:off x="8125221" y="3281609"/>
            <a:ext cx="346528" cy="346528"/>
            <a:chOff x="8360492" y="3470182"/>
            <a:chExt cx="346628" cy="346628"/>
          </a:xfrm>
        </p:grpSpPr>
        <p:sp>
          <p:nvSpPr>
            <p:cNvPr id="35" name="Oval 34">
              <a:extLst>
                <a:ext uri="{FF2B5EF4-FFF2-40B4-BE49-F238E27FC236}">
                  <a16:creationId xmlns:a16="http://schemas.microsoft.com/office/drawing/2014/main" id="{BB3F7EA1-358F-415B-B1B6-028D18713A28}"/>
                </a:ext>
              </a:extLst>
            </p:cNvPr>
            <p:cNvSpPr/>
            <p:nvPr/>
          </p:nvSpPr>
          <p:spPr bwMode="auto">
            <a:xfrm>
              <a:off x="8360492" y="3470182"/>
              <a:ext cx="346628" cy="34662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17">
              <a:extLst>
                <a:ext uri="{FF2B5EF4-FFF2-40B4-BE49-F238E27FC236}">
                  <a16:creationId xmlns:a16="http://schemas.microsoft.com/office/drawing/2014/main" id="{0426A7A5-AD42-4A17-A2F1-8D89392A4523}"/>
                </a:ext>
              </a:extLst>
            </p:cNvPr>
            <p:cNvSpPr>
              <a:spLocks/>
            </p:cNvSpPr>
            <p:nvPr/>
          </p:nvSpPr>
          <p:spPr bwMode="auto">
            <a:xfrm>
              <a:off x="8422681" y="3557771"/>
              <a:ext cx="222250" cy="171450"/>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F2B47550-46EC-4F21-8DBF-A57D676CF676}"/>
              </a:ext>
            </a:extLst>
          </p:cNvPr>
          <p:cNvGrpSpPr/>
          <p:nvPr/>
        </p:nvGrpSpPr>
        <p:grpSpPr>
          <a:xfrm>
            <a:off x="6902643" y="3610334"/>
            <a:ext cx="346528" cy="346528"/>
            <a:chOff x="8360492" y="3470182"/>
            <a:chExt cx="346628" cy="346628"/>
          </a:xfrm>
        </p:grpSpPr>
        <p:sp>
          <p:nvSpPr>
            <p:cNvPr id="73" name="Oval 72">
              <a:extLst>
                <a:ext uri="{FF2B5EF4-FFF2-40B4-BE49-F238E27FC236}">
                  <a16:creationId xmlns:a16="http://schemas.microsoft.com/office/drawing/2014/main" id="{56E612E1-8C91-4C85-A16D-5CB49501D634}"/>
                </a:ext>
              </a:extLst>
            </p:cNvPr>
            <p:cNvSpPr/>
            <p:nvPr/>
          </p:nvSpPr>
          <p:spPr bwMode="auto">
            <a:xfrm>
              <a:off x="8360492" y="3470182"/>
              <a:ext cx="346628" cy="34662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7">
              <a:extLst>
                <a:ext uri="{FF2B5EF4-FFF2-40B4-BE49-F238E27FC236}">
                  <a16:creationId xmlns:a16="http://schemas.microsoft.com/office/drawing/2014/main" id="{BBD1C380-FFB2-4CAE-A198-C3A9FDE71FD7}"/>
                </a:ext>
              </a:extLst>
            </p:cNvPr>
            <p:cNvSpPr>
              <a:spLocks/>
            </p:cNvSpPr>
            <p:nvPr/>
          </p:nvSpPr>
          <p:spPr bwMode="auto">
            <a:xfrm>
              <a:off x="8422681" y="3557771"/>
              <a:ext cx="222250" cy="171450"/>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5FC0C37-391E-4501-9AB2-E2A3904B8A4E}"/>
              </a:ext>
            </a:extLst>
          </p:cNvPr>
          <p:cNvGrpSpPr/>
          <p:nvPr/>
        </p:nvGrpSpPr>
        <p:grpSpPr>
          <a:xfrm>
            <a:off x="5878802" y="3915175"/>
            <a:ext cx="346528" cy="346528"/>
            <a:chOff x="8360492" y="3470182"/>
            <a:chExt cx="346628" cy="346628"/>
          </a:xfrm>
        </p:grpSpPr>
        <p:sp>
          <p:nvSpPr>
            <p:cNvPr id="76" name="Oval 75">
              <a:extLst>
                <a:ext uri="{FF2B5EF4-FFF2-40B4-BE49-F238E27FC236}">
                  <a16:creationId xmlns:a16="http://schemas.microsoft.com/office/drawing/2014/main" id="{2E1D134F-9EBA-404F-B4EB-A593D7A714AB}"/>
                </a:ext>
              </a:extLst>
            </p:cNvPr>
            <p:cNvSpPr/>
            <p:nvPr/>
          </p:nvSpPr>
          <p:spPr bwMode="auto">
            <a:xfrm>
              <a:off x="8360492" y="3470182"/>
              <a:ext cx="346628" cy="34662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7">
              <a:extLst>
                <a:ext uri="{FF2B5EF4-FFF2-40B4-BE49-F238E27FC236}">
                  <a16:creationId xmlns:a16="http://schemas.microsoft.com/office/drawing/2014/main" id="{411A5EEE-584B-4670-A244-1FF4FD27C567}"/>
                </a:ext>
              </a:extLst>
            </p:cNvPr>
            <p:cNvSpPr>
              <a:spLocks/>
            </p:cNvSpPr>
            <p:nvPr/>
          </p:nvSpPr>
          <p:spPr bwMode="auto">
            <a:xfrm>
              <a:off x="8422681" y="3557771"/>
              <a:ext cx="222250" cy="171450"/>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D8E22593-5F41-46D2-8A98-425705CF98F9}"/>
              </a:ext>
            </a:extLst>
          </p:cNvPr>
          <p:cNvGrpSpPr/>
          <p:nvPr/>
        </p:nvGrpSpPr>
        <p:grpSpPr>
          <a:xfrm>
            <a:off x="4846021" y="3597447"/>
            <a:ext cx="346528" cy="346528"/>
            <a:chOff x="8360492" y="3470182"/>
            <a:chExt cx="346628" cy="346628"/>
          </a:xfrm>
        </p:grpSpPr>
        <p:sp>
          <p:nvSpPr>
            <p:cNvPr id="79" name="Oval 78">
              <a:extLst>
                <a:ext uri="{FF2B5EF4-FFF2-40B4-BE49-F238E27FC236}">
                  <a16:creationId xmlns:a16="http://schemas.microsoft.com/office/drawing/2014/main" id="{D894459C-DF73-4D17-A50F-3541F3F55AE8}"/>
                </a:ext>
              </a:extLst>
            </p:cNvPr>
            <p:cNvSpPr/>
            <p:nvPr/>
          </p:nvSpPr>
          <p:spPr bwMode="auto">
            <a:xfrm>
              <a:off x="8360492" y="3470182"/>
              <a:ext cx="346628" cy="34662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17">
              <a:extLst>
                <a:ext uri="{FF2B5EF4-FFF2-40B4-BE49-F238E27FC236}">
                  <a16:creationId xmlns:a16="http://schemas.microsoft.com/office/drawing/2014/main" id="{A7540115-80D4-4664-ACF5-741599AC8082}"/>
                </a:ext>
              </a:extLst>
            </p:cNvPr>
            <p:cNvSpPr>
              <a:spLocks/>
            </p:cNvSpPr>
            <p:nvPr/>
          </p:nvSpPr>
          <p:spPr bwMode="auto">
            <a:xfrm>
              <a:off x="8422681" y="3557771"/>
              <a:ext cx="222250" cy="171450"/>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3D328226-B203-484A-BE8A-7D969E69F012}"/>
              </a:ext>
            </a:extLst>
          </p:cNvPr>
          <p:cNvGrpSpPr/>
          <p:nvPr/>
        </p:nvGrpSpPr>
        <p:grpSpPr>
          <a:xfrm>
            <a:off x="3578746" y="3309766"/>
            <a:ext cx="346528" cy="346528"/>
            <a:chOff x="8360492" y="3470182"/>
            <a:chExt cx="346628" cy="346628"/>
          </a:xfrm>
        </p:grpSpPr>
        <p:sp>
          <p:nvSpPr>
            <p:cNvPr id="82" name="Oval 81">
              <a:extLst>
                <a:ext uri="{FF2B5EF4-FFF2-40B4-BE49-F238E27FC236}">
                  <a16:creationId xmlns:a16="http://schemas.microsoft.com/office/drawing/2014/main" id="{B3DEB8D3-3993-4579-916B-0BE91235FEEA}"/>
                </a:ext>
              </a:extLst>
            </p:cNvPr>
            <p:cNvSpPr/>
            <p:nvPr/>
          </p:nvSpPr>
          <p:spPr bwMode="auto">
            <a:xfrm>
              <a:off x="8360492" y="3470182"/>
              <a:ext cx="346628" cy="34662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17">
              <a:extLst>
                <a:ext uri="{FF2B5EF4-FFF2-40B4-BE49-F238E27FC236}">
                  <a16:creationId xmlns:a16="http://schemas.microsoft.com/office/drawing/2014/main" id="{49C5FD17-E8C5-43E5-A02C-AE575DAAE279}"/>
                </a:ext>
              </a:extLst>
            </p:cNvPr>
            <p:cNvSpPr>
              <a:spLocks/>
            </p:cNvSpPr>
            <p:nvPr/>
          </p:nvSpPr>
          <p:spPr bwMode="auto">
            <a:xfrm>
              <a:off x="8422681" y="3557771"/>
              <a:ext cx="222250" cy="171450"/>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7" name="Text Placeholder 3">
            <a:extLst>
              <a:ext uri="{FF2B5EF4-FFF2-40B4-BE49-F238E27FC236}">
                <a16:creationId xmlns:a16="http://schemas.microsoft.com/office/drawing/2014/main" id="{E5B07CA0-069E-4FC8-8A26-842A3594B321}"/>
              </a:ext>
            </a:extLst>
          </p:cNvPr>
          <p:cNvSpPr txBox="1">
            <a:spLocks/>
          </p:cNvSpPr>
          <p:nvPr/>
        </p:nvSpPr>
        <p:spPr>
          <a:xfrm>
            <a:off x="4203773" y="4366499"/>
            <a:ext cx="1073992" cy="343443"/>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Segoe UI Semilight" panose="020B0402040204020203" pitchFamily="34" charset="0"/>
              </a:rPr>
              <a:t>Findings</a:t>
            </a:r>
          </a:p>
        </p:txBody>
      </p:sp>
      <p:sp>
        <p:nvSpPr>
          <p:cNvPr id="129" name="Text Placeholder 3">
            <a:extLst>
              <a:ext uri="{FF2B5EF4-FFF2-40B4-BE49-F238E27FC236}">
                <a16:creationId xmlns:a16="http://schemas.microsoft.com/office/drawing/2014/main" id="{3FEED656-DD2E-4F7B-B33B-75FF06000916}"/>
              </a:ext>
            </a:extLst>
          </p:cNvPr>
          <p:cNvSpPr txBox="1">
            <a:spLocks/>
          </p:cNvSpPr>
          <p:nvPr/>
        </p:nvSpPr>
        <p:spPr>
          <a:xfrm>
            <a:off x="5492387" y="4658143"/>
            <a:ext cx="1073992" cy="343443"/>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Findings</a:t>
            </a:r>
          </a:p>
        </p:txBody>
      </p:sp>
      <p:sp>
        <p:nvSpPr>
          <p:cNvPr id="130" name="Text Placeholder 3">
            <a:extLst>
              <a:ext uri="{FF2B5EF4-FFF2-40B4-BE49-F238E27FC236}">
                <a16:creationId xmlns:a16="http://schemas.microsoft.com/office/drawing/2014/main" id="{5D7D157D-B257-46F8-8355-2BA52BA6E112}"/>
              </a:ext>
            </a:extLst>
          </p:cNvPr>
          <p:cNvSpPr txBox="1">
            <a:spLocks/>
          </p:cNvSpPr>
          <p:nvPr/>
        </p:nvSpPr>
        <p:spPr>
          <a:xfrm>
            <a:off x="6992448" y="4393619"/>
            <a:ext cx="1073992" cy="343443"/>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Findings</a:t>
            </a:r>
          </a:p>
        </p:txBody>
      </p:sp>
      <p:sp>
        <p:nvSpPr>
          <p:cNvPr id="131" name="Text Placeholder 3">
            <a:extLst>
              <a:ext uri="{FF2B5EF4-FFF2-40B4-BE49-F238E27FC236}">
                <a16:creationId xmlns:a16="http://schemas.microsoft.com/office/drawing/2014/main" id="{E1BB4993-7B8D-4C84-8CD1-0100B6355C2F}"/>
              </a:ext>
            </a:extLst>
          </p:cNvPr>
          <p:cNvSpPr txBox="1">
            <a:spLocks/>
          </p:cNvSpPr>
          <p:nvPr/>
        </p:nvSpPr>
        <p:spPr>
          <a:xfrm>
            <a:off x="8319683" y="4092450"/>
            <a:ext cx="1073992" cy="343443"/>
          </a:xfrm>
          <a:prstGeom prst="rect">
            <a:avLst/>
          </a:prstGeom>
          <a:solidFill>
            <a:schemeClr val="bg1"/>
          </a:solidFill>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Findings</a:t>
            </a:r>
          </a:p>
        </p:txBody>
      </p:sp>
      <p:grpSp>
        <p:nvGrpSpPr>
          <p:cNvPr id="134" name="Group 133">
            <a:extLst>
              <a:ext uri="{FF2B5EF4-FFF2-40B4-BE49-F238E27FC236}">
                <a16:creationId xmlns:a16="http://schemas.microsoft.com/office/drawing/2014/main" id="{8FAE5644-98C5-4B6A-8AB0-CB520F6882AA}"/>
              </a:ext>
            </a:extLst>
          </p:cNvPr>
          <p:cNvGrpSpPr/>
          <p:nvPr/>
        </p:nvGrpSpPr>
        <p:grpSpPr>
          <a:xfrm>
            <a:off x="2724158" y="4480868"/>
            <a:ext cx="346528" cy="346528"/>
            <a:chOff x="8360492" y="3470182"/>
            <a:chExt cx="346628" cy="346628"/>
          </a:xfrm>
        </p:grpSpPr>
        <p:sp>
          <p:nvSpPr>
            <p:cNvPr id="135" name="Oval 134">
              <a:extLst>
                <a:ext uri="{FF2B5EF4-FFF2-40B4-BE49-F238E27FC236}">
                  <a16:creationId xmlns:a16="http://schemas.microsoft.com/office/drawing/2014/main" id="{A9727EF0-082C-45D0-9AE7-D35F047AA254}"/>
                </a:ext>
              </a:extLst>
            </p:cNvPr>
            <p:cNvSpPr/>
            <p:nvPr/>
          </p:nvSpPr>
          <p:spPr bwMode="auto">
            <a:xfrm>
              <a:off x="8360492" y="3470182"/>
              <a:ext cx="346628" cy="346628"/>
            </a:xfrm>
            <a:prstGeom prst="star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7">
              <a:extLst>
                <a:ext uri="{FF2B5EF4-FFF2-40B4-BE49-F238E27FC236}">
                  <a16:creationId xmlns:a16="http://schemas.microsoft.com/office/drawing/2014/main" id="{DCFB2DCE-6319-46E7-B58D-A15700AF39D6}"/>
                </a:ext>
              </a:extLst>
            </p:cNvPr>
            <p:cNvSpPr>
              <a:spLocks/>
            </p:cNvSpPr>
            <p:nvPr/>
          </p:nvSpPr>
          <p:spPr bwMode="auto">
            <a:xfrm>
              <a:off x="8422681" y="3557771"/>
              <a:ext cx="222250" cy="171450"/>
            </a:xfrm>
            <a:prstGeom prst="star5">
              <a:avLst/>
            </a:pr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A7A4B5AE-F28C-47C0-85A8-3482CDD77759}"/>
              </a:ext>
            </a:extLst>
          </p:cNvPr>
          <p:cNvGrpSpPr/>
          <p:nvPr/>
        </p:nvGrpSpPr>
        <p:grpSpPr>
          <a:xfrm>
            <a:off x="4250052" y="4719099"/>
            <a:ext cx="346528" cy="346528"/>
            <a:chOff x="8360492" y="3470182"/>
            <a:chExt cx="346628" cy="346628"/>
          </a:xfrm>
        </p:grpSpPr>
        <p:sp>
          <p:nvSpPr>
            <p:cNvPr id="138" name="Oval 134">
              <a:extLst>
                <a:ext uri="{FF2B5EF4-FFF2-40B4-BE49-F238E27FC236}">
                  <a16:creationId xmlns:a16="http://schemas.microsoft.com/office/drawing/2014/main" id="{55E7766D-D501-452F-9545-D9DDC8B26119}"/>
                </a:ext>
              </a:extLst>
            </p:cNvPr>
            <p:cNvSpPr/>
            <p:nvPr/>
          </p:nvSpPr>
          <p:spPr bwMode="auto">
            <a:xfrm>
              <a:off x="8360492" y="3470182"/>
              <a:ext cx="346628" cy="346628"/>
            </a:xfrm>
            <a:prstGeom prst="star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17">
              <a:extLst>
                <a:ext uri="{FF2B5EF4-FFF2-40B4-BE49-F238E27FC236}">
                  <a16:creationId xmlns:a16="http://schemas.microsoft.com/office/drawing/2014/main" id="{D30F8C07-3DB8-41B3-A91E-20B7F57BAFE6}"/>
                </a:ext>
              </a:extLst>
            </p:cNvPr>
            <p:cNvSpPr>
              <a:spLocks/>
            </p:cNvSpPr>
            <p:nvPr/>
          </p:nvSpPr>
          <p:spPr bwMode="auto">
            <a:xfrm>
              <a:off x="8422681" y="3557771"/>
              <a:ext cx="222250" cy="171450"/>
            </a:xfrm>
            <a:prstGeom prst="star5">
              <a:avLst/>
            </a:pr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A77CFD2B-AF4F-4A8C-8C6B-6A039FDF164F}"/>
              </a:ext>
            </a:extLst>
          </p:cNvPr>
          <p:cNvGrpSpPr/>
          <p:nvPr/>
        </p:nvGrpSpPr>
        <p:grpSpPr>
          <a:xfrm>
            <a:off x="6162681" y="4911601"/>
            <a:ext cx="346528" cy="346528"/>
            <a:chOff x="8360492" y="3470182"/>
            <a:chExt cx="346628" cy="346628"/>
          </a:xfrm>
        </p:grpSpPr>
        <p:sp>
          <p:nvSpPr>
            <p:cNvPr id="141" name="Oval 134">
              <a:extLst>
                <a:ext uri="{FF2B5EF4-FFF2-40B4-BE49-F238E27FC236}">
                  <a16:creationId xmlns:a16="http://schemas.microsoft.com/office/drawing/2014/main" id="{88B2DC02-D10F-47D9-B577-B2687A6265D6}"/>
                </a:ext>
              </a:extLst>
            </p:cNvPr>
            <p:cNvSpPr/>
            <p:nvPr/>
          </p:nvSpPr>
          <p:spPr bwMode="auto">
            <a:xfrm>
              <a:off x="8360492" y="3470182"/>
              <a:ext cx="346628" cy="346628"/>
            </a:xfrm>
            <a:prstGeom prst="star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17">
              <a:extLst>
                <a:ext uri="{FF2B5EF4-FFF2-40B4-BE49-F238E27FC236}">
                  <a16:creationId xmlns:a16="http://schemas.microsoft.com/office/drawing/2014/main" id="{E226684F-7B7C-470B-9031-7F1D1D2EABA6}"/>
                </a:ext>
              </a:extLst>
            </p:cNvPr>
            <p:cNvSpPr>
              <a:spLocks/>
            </p:cNvSpPr>
            <p:nvPr/>
          </p:nvSpPr>
          <p:spPr bwMode="auto">
            <a:xfrm>
              <a:off x="8422681" y="3557771"/>
              <a:ext cx="222250" cy="171450"/>
            </a:xfrm>
            <a:prstGeom prst="star5">
              <a:avLst/>
            </a:pr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13139424-C62F-4D71-95F6-2FDDC6B25D23}"/>
              </a:ext>
            </a:extLst>
          </p:cNvPr>
          <p:cNvGrpSpPr/>
          <p:nvPr/>
        </p:nvGrpSpPr>
        <p:grpSpPr>
          <a:xfrm>
            <a:off x="7469161" y="4733928"/>
            <a:ext cx="346528" cy="346528"/>
            <a:chOff x="8360492" y="3470182"/>
            <a:chExt cx="346628" cy="346628"/>
          </a:xfrm>
        </p:grpSpPr>
        <p:sp>
          <p:nvSpPr>
            <p:cNvPr id="144" name="Oval 134">
              <a:extLst>
                <a:ext uri="{FF2B5EF4-FFF2-40B4-BE49-F238E27FC236}">
                  <a16:creationId xmlns:a16="http://schemas.microsoft.com/office/drawing/2014/main" id="{8F2DD912-9FCB-4EF9-BBE6-CBA7C78F6BC4}"/>
                </a:ext>
              </a:extLst>
            </p:cNvPr>
            <p:cNvSpPr/>
            <p:nvPr/>
          </p:nvSpPr>
          <p:spPr bwMode="auto">
            <a:xfrm>
              <a:off x="8360492" y="3470182"/>
              <a:ext cx="346628" cy="346628"/>
            </a:xfrm>
            <a:prstGeom prst="star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17">
              <a:extLst>
                <a:ext uri="{FF2B5EF4-FFF2-40B4-BE49-F238E27FC236}">
                  <a16:creationId xmlns:a16="http://schemas.microsoft.com/office/drawing/2014/main" id="{F64731F8-4077-41EC-AD98-9A558C22F7A2}"/>
                </a:ext>
              </a:extLst>
            </p:cNvPr>
            <p:cNvSpPr>
              <a:spLocks/>
            </p:cNvSpPr>
            <p:nvPr/>
          </p:nvSpPr>
          <p:spPr bwMode="auto">
            <a:xfrm>
              <a:off x="8422681" y="3557771"/>
              <a:ext cx="222250" cy="171450"/>
            </a:xfrm>
            <a:prstGeom prst="star5">
              <a:avLst/>
            </a:pr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1270CE41-B5CA-488A-AC52-5E19A6041A82}"/>
              </a:ext>
            </a:extLst>
          </p:cNvPr>
          <p:cNvGrpSpPr/>
          <p:nvPr/>
        </p:nvGrpSpPr>
        <p:grpSpPr>
          <a:xfrm>
            <a:off x="8850266" y="4460133"/>
            <a:ext cx="346528" cy="346528"/>
            <a:chOff x="8360492" y="3470182"/>
            <a:chExt cx="346628" cy="346628"/>
          </a:xfrm>
        </p:grpSpPr>
        <p:sp>
          <p:nvSpPr>
            <p:cNvPr id="147" name="Oval 134">
              <a:extLst>
                <a:ext uri="{FF2B5EF4-FFF2-40B4-BE49-F238E27FC236}">
                  <a16:creationId xmlns:a16="http://schemas.microsoft.com/office/drawing/2014/main" id="{D3806D9D-52E2-4428-BE9C-4429EC5DF3B6}"/>
                </a:ext>
              </a:extLst>
            </p:cNvPr>
            <p:cNvSpPr/>
            <p:nvPr/>
          </p:nvSpPr>
          <p:spPr bwMode="auto">
            <a:xfrm>
              <a:off x="8360492" y="3470182"/>
              <a:ext cx="346628" cy="346628"/>
            </a:xfrm>
            <a:prstGeom prst="star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7">
              <a:extLst>
                <a:ext uri="{FF2B5EF4-FFF2-40B4-BE49-F238E27FC236}">
                  <a16:creationId xmlns:a16="http://schemas.microsoft.com/office/drawing/2014/main" id="{19B67B7F-3ECF-4464-9249-BAFBB3FFA142}"/>
                </a:ext>
              </a:extLst>
            </p:cNvPr>
            <p:cNvSpPr>
              <a:spLocks/>
            </p:cNvSpPr>
            <p:nvPr/>
          </p:nvSpPr>
          <p:spPr bwMode="auto">
            <a:xfrm>
              <a:off x="8422681" y="3557771"/>
              <a:ext cx="222250" cy="171450"/>
            </a:xfrm>
            <a:prstGeom prst="star5">
              <a:avLst/>
            </a:pr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 Placeholder 3">
            <a:extLst>
              <a:ext uri="{FF2B5EF4-FFF2-40B4-BE49-F238E27FC236}">
                <a16:creationId xmlns:a16="http://schemas.microsoft.com/office/drawing/2014/main" id="{B304B35B-1BB5-4247-B80B-AA4CABB9AC8E}"/>
              </a:ext>
            </a:extLst>
          </p:cNvPr>
          <p:cNvSpPr txBox="1">
            <a:spLocks/>
          </p:cNvSpPr>
          <p:nvPr/>
        </p:nvSpPr>
        <p:spPr>
          <a:xfrm>
            <a:off x="3684326" y="2638743"/>
            <a:ext cx="4835385" cy="769441"/>
          </a:xfrm>
          <a:prstGeom prst="rect">
            <a:avLst/>
          </a:prstGeom>
        </p:spPr>
        <p:txBody>
          <a:bodyPr wrap="square">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Governance </a:t>
            </a:r>
          </a:p>
          <a:p>
            <a:pPr marL="0" marR="0" lvl="0" indent="0" algn="ctr"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SecOps</a:t>
            </a:r>
          </a:p>
        </p:txBody>
      </p:sp>
    </p:spTree>
    <p:extLst>
      <p:ext uri="{BB962C8B-B14F-4D97-AF65-F5344CB8AC3E}">
        <p14:creationId xmlns:p14="http://schemas.microsoft.com/office/powerpoint/2010/main" val="44910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accel="50000" decel="50000" fill="hold" nodeType="withEffect">
                                  <p:stCondLst>
                                    <p:cond delay="0"/>
                                  </p:stCondLst>
                                  <p:childTnLst>
                                    <p:animMotion origin="layout" path="M 0 -0.15254 L 0 -4.44444E-6 " pathEditMode="relative" rAng="0" ptsTypes="AA">
                                      <p:cBhvr>
                                        <p:cTn id="9" dur="1000" fill="hold"/>
                                        <p:tgtEl>
                                          <p:spTgt spid="20"/>
                                        </p:tgtEl>
                                        <p:attrNameLst>
                                          <p:attrName>ppt_x</p:attrName>
                                          <p:attrName>ppt_y</p:attrName>
                                        </p:attrNameLst>
                                      </p:cBhvr>
                                      <p:rCtr x="0" y="7616"/>
                                    </p:animMotion>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750"/>
                                        <p:tgtEl>
                                          <p:spTgt spid="4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25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ntr" presetSubtype="1" fill="hold"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750"/>
                                        <p:tgtEl>
                                          <p:spTgt spid="4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5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22" presetClass="entr" presetSubtype="1"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750"/>
                                        <p:tgtEl>
                                          <p:spTgt spid="30"/>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75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22" presetClass="entr" presetSubtype="1" fill="hold" nodeType="withEffect">
                                  <p:stCondLst>
                                    <p:cond delay="750"/>
                                  </p:stCondLst>
                                  <p:childTnLst>
                                    <p:set>
                                      <p:cBhvr>
                                        <p:cTn id="39" dur="1" fill="hold">
                                          <p:stCondLst>
                                            <p:cond delay="0"/>
                                          </p:stCondLst>
                                        </p:cTn>
                                        <p:tgtEl>
                                          <p:spTgt spid="56"/>
                                        </p:tgtEl>
                                        <p:attrNameLst>
                                          <p:attrName>style.visibility</p:attrName>
                                        </p:attrNameLst>
                                      </p:cBhvr>
                                      <p:to>
                                        <p:strVal val="visible"/>
                                      </p:to>
                                    </p:set>
                                    <p:animEffect transition="in" filter="wipe(up)">
                                      <p:cBhvr>
                                        <p:cTn id="40" dur="750"/>
                                        <p:tgtEl>
                                          <p:spTgt spid="56"/>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10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22" presetClass="entr" presetSubtype="1" fill="hold" nodeType="withEffect">
                                  <p:stCondLst>
                                    <p:cond delay="100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750"/>
                                        <p:tgtEl>
                                          <p:spTgt spid="57"/>
                                        </p:tgtEl>
                                      </p:cBhvr>
                                    </p:animEffect>
                                  </p:childTnLst>
                                </p:cTn>
                              </p:par>
                              <p:par>
                                <p:cTn id="50" presetID="10" presetClass="entr" presetSubtype="0" fill="hold" grpId="0" nodeType="withEffect">
                                  <p:stCondLst>
                                    <p:cond delay="125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125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42" presetClass="path" presetSubtype="0" accel="50000" decel="50000" fill="hold" grpId="1" nodeType="withEffect">
                                  <p:stCondLst>
                                    <p:cond delay="0"/>
                                  </p:stCondLst>
                                  <p:childTnLst>
                                    <p:animMotion origin="layout" path="M 0.11485 -0.11157 L -2.29167E-6 -2.59259E-6 " pathEditMode="relative" rAng="0" ptsTypes="AA">
                                      <p:cBhvr>
                                        <p:cTn id="61" dur="1000" fill="hold"/>
                                        <p:tgtEl>
                                          <p:spTgt spid="60"/>
                                        </p:tgtEl>
                                        <p:attrNameLst>
                                          <p:attrName>ppt_x</p:attrName>
                                          <p:attrName>ppt_y</p:attrName>
                                        </p:attrNameLst>
                                      </p:cBhvr>
                                      <p:rCtr x="-5742" y="5579"/>
                                    </p:animMotion>
                                  </p:childTnLst>
                                </p:cTn>
                              </p:par>
                              <p:par>
                                <p:cTn id="62" presetID="53" presetClass="entr" presetSubtype="16" fill="hold" nodeType="withEffect">
                                  <p:stCondLst>
                                    <p:cond delay="750"/>
                                  </p:stCondLst>
                                  <p:childTnLst>
                                    <p:set>
                                      <p:cBhvr>
                                        <p:cTn id="63" dur="1" fill="hold">
                                          <p:stCondLst>
                                            <p:cond delay="0"/>
                                          </p:stCondLst>
                                        </p:cTn>
                                        <p:tgtEl>
                                          <p:spTgt spid="81"/>
                                        </p:tgtEl>
                                        <p:attrNameLst>
                                          <p:attrName>style.visibility</p:attrName>
                                        </p:attrNameLst>
                                      </p:cBhvr>
                                      <p:to>
                                        <p:strVal val="visible"/>
                                      </p:to>
                                    </p:set>
                                    <p:anim calcmode="lin" valueType="num">
                                      <p:cBhvr>
                                        <p:cTn id="64" dur="500" fill="hold"/>
                                        <p:tgtEl>
                                          <p:spTgt spid="81"/>
                                        </p:tgtEl>
                                        <p:attrNameLst>
                                          <p:attrName>ppt_w</p:attrName>
                                        </p:attrNameLst>
                                      </p:cBhvr>
                                      <p:tavLst>
                                        <p:tav tm="0">
                                          <p:val>
                                            <p:fltVal val="0"/>
                                          </p:val>
                                        </p:tav>
                                        <p:tav tm="100000">
                                          <p:val>
                                            <p:strVal val="#ppt_w"/>
                                          </p:val>
                                        </p:tav>
                                      </p:tavLst>
                                    </p:anim>
                                    <p:anim calcmode="lin" valueType="num">
                                      <p:cBhvr>
                                        <p:cTn id="65" dur="500" fill="hold"/>
                                        <p:tgtEl>
                                          <p:spTgt spid="81"/>
                                        </p:tgtEl>
                                        <p:attrNameLst>
                                          <p:attrName>ppt_h</p:attrName>
                                        </p:attrNameLst>
                                      </p:cBhvr>
                                      <p:tavLst>
                                        <p:tav tm="0">
                                          <p:val>
                                            <p:fltVal val="0"/>
                                          </p:val>
                                        </p:tav>
                                        <p:tav tm="100000">
                                          <p:val>
                                            <p:strVal val="#ppt_h"/>
                                          </p:val>
                                        </p:tav>
                                      </p:tavLst>
                                    </p:anim>
                                    <p:animEffect transition="in" filter="fade">
                                      <p:cBhvr>
                                        <p:cTn id="66" dur="500"/>
                                        <p:tgtEl>
                                          <p:spTgt spid="81"/>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42" presetClass="path" presetSubtype="0" accel="50000" decel="50000" fill="hold" grpId="1" nodeType="withEffect">
                                  <p:stCondLst>
                                    <p:cond delay="250"/>
                                  </p:stCondLst>
                                  <p:childTnLst>
                                    <p:animMotion origin="layout" path="M 0.06862 -0.12291 L -1.25E-6 -2.96296E-6 " pathEditMode="relative" rAng="0" ptsTypes="AA">
                                      <p:cBhvr>
                                        <p:cTn id="71" dur="1000" fill="hold"/>
                                        <p:tgtEl>
                                          <p:spTgt spid="59"/>
                                        </p:tgtEl>
                                        <p:attrNameLst>
                                          <p:attrName>ppt_x</p:attrName>
                                          <p:attrName>ppt_y</p:attrName>
                                        </p:attrNameLst>
                                      </p:cBhvr>
                                      <p:rCtr x="-3438" y="6134"/>
                                    </p:animMotion>
                                  </p:childTnLst>
                                </p:cTn>
                              </p:par>
                              <p:par>
                                <p:cTn id="72" presetID="53" presetClass="entr" presetSubtype="16" fill="hold" nodeType="withEffect">
                                  <p:stCondLst>
                                    <p:cond delay="1000"/>
                                  </p:stCondLst>
                                  <p:childTnLst>
                                    <p:set>
                                      <p:cBhvr>
                                        <p:cTn id="73" dur="1" fill="hold">
                                          <p:stCondLst>
                                            <p:cond delay="0"/>
                                          </p:stCondLst>
                                        </p:cTn>
                                        <p:tgtEl>
                                          <p:spTgt spid="78"/>
                                        </p:tgtEl>
                                        <p:attrNameLst>
                                          <p:attrName>style.visibility</p:attrName>
                                        </p:attrNameLst>
                                      </p:cBhvr>
                                      <p:to>
                                        <p:strVal val="visible"/>
                                      </p:to>
                                    </p:set>
                                    <p:anim calcmode="lin" valueType="num">
                                      <p:cBhvr>
                                        <p:cTn id="74" dur="500" fill="hold"/>
                                        <p:tgtEl>
                                          <p:spTgt spid="78"/>
                                        </p:tgtEl>
                                        <p:attrNameLst>
                                          <p:attrName>ppt_w</p:attrName>
                                        </p:attrNameLst>
                                      </p:cBhvr>
                                      <p:tavLst>
                                        <p:tav tm="0">
                                          <p:val>
                                            <p:fltVal val="0"/>
                                          </p:val>
                                        </p:tav>
                                        <p:tav tm="100000">
                                          <p:val>
                                            <p:strVal val="#ppt_w"/>
                                          </p:val>
                                        </p:tav>
                                      </p:tavLst>
                                    </p:anim>
                                    <p:anim calcmode="lin" valueType="num">
                                      <p:cBhvr>
                                        <p:cTn id="75" dur="500" fill="hold"/>
                                        <p:tgtEl>
                                          <p:spTgt spid="78"/>
                                        </p:tgtEl>
                                        <p:attrNameLst>
                                          <p:attrName>ppt_h</p:attrName>
                                        </p:attrNameLst>
                                      </p:cBhvr>
                                      <p:tavLst>
                                        <p:tav tm="0">
                                          <p:val>
                                            <p:fltVal val="0"/>
                                          </p:val>
                                        </p:tav>
                                        <p:tav tm="100000">
                                          <p:val>
                                            <p:strVal val="#ppt_h"/>
                                          </p:val>
                                        </p:tav>
                                      </p:tavLst>
                                    </p:anim>
                                    <p:animEffect transition="in" filter="fade">
                                      <p:cBhvr>
                                        <p:cTn id="76" dur="500"/>
                                        <p:tgtEl>
                                          <p:spTgt spid="78"/>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42" presetClass="path" presetSubtype="0" accel="50000" decel="50000" fill="hold" grpId="1" nodeType="withEffect">
                                  <p:stCondLst>
                                    <p:cond delay="500"/>
                                  </p:stCondLst>
                                  <p:childTnLst>
                                    <p:animMotion origin="layout" path="M 4.79167E-6 -0.11528 L 4.79167E-6 -1.11111E-6 " pathEditMode="relative" rAng="0" ptsTypes="AA">
                                      <p:cBhvr>
                                        <p:cTn id="81" dur="1000" fill="hold"/>
                                        <p:tgtEl>
                                          <p:spTgt spid="58"/>
                                        </p:tgtEl>
                                        <p:attrNameLst>
                                          <p:attrName>ppt_x</p:attrName>
                                          <p:attrName>ppt_y</p:attrName>
                                        </p:attrNameLst>
                                      </p:cBhvr>
                                      <p:rCtr x="0" y="5764"/>
                                    </p:animMotion>
                                  </p:childTnLst>
                                </p:cTn>
                              </p:par>
                              <p:par>
                                <p:cTn id="82" presetID="53" presetClass="entr" presetSubtype="16" fill="hold" nodeType="withEffect">
                                  <p:stCondLst>
                                    <p:cond delay="1250"/>
                                  </p:stCondLst>
                                  <p:childTnLst>
                                    <p:set>
                                      <p:cBhvr>
                                        <p:cTn id="83" dur="1" fill="hold">
                                          <p:stCondLst>
                                            <p:cond delay="0"/>
                                          </p:stCondLst>
                                        </p:cTn>
                                        <p:tgtEl>
                                          <p:spTgt spid="75"/>
                                        </p:tgtEl>
                                        <p:attrNameLst>
                                          <p:attrName>style.visibility</p:attrName>
                                        </p:attrNameLst>
                                      </p:cBhvr>
                                      <p:to>
                                        <p:strVal val="visible"/>
                                      </p:to>
                                    </p:set>
                                    <p:anim calcmode="lin" valueType="num">
                                      <p:cBhvr>
                                        <p:cTn id="84" dur="500" fill="hold"/>
                                        <p:tgtEl>
                                          <p:spTgt spid="75"/>
                                        </p:tgtEl>
                                        <p:attrNameLst>
                                          <p:attrName>ppt_w</p:attrName>
                                        </p:attrNameLst>
                                      </p:cBhvr>
                                      <p:tavLst>
                                        <p:tav tm="0">
                                          <p:val>
                                            <p:fltVal val="0"/>
                                          </p:val>
                                        </p:tav>
                                        <p:tav tm="100000">
                                          <p:val>
                                            <p:strVal val="#ppt_w"/>
                                          </p:val>
                                        </p:tav>
                                      </p:tavLst>
                                    </p:anim>
                                    <p:anim calcmode="lin" valueType="num">
                                      <p:cBhvr>
                                        <p:cTn id="85" dur="500" fill="hold"/>
                                        <p:tgtEl>
                                          <p:spTgt spid="75"/>
                                        </p:tgtEl>
                                        <p:attrNameLst>
                                          <p:attrName>ppt_h</p:attrName>
                                        </p:attrNameLst>
                                      </p:cBhvr>
                                      <p:tavLst>
                                        <p:tav tm="0">
                                          <p:val>
                                            <p:fltVal val="0"/>
                                          </p:val>
                                        </p:tav>
                                        <p:tav tm="100000">
                                          <p:val>
                                            <p:strVal val="#ppt_h"/>
                                          </p:val>
                                        </p:tav>
                                      </p:tavLst>
                                    </p:anim>
                                    <p:animEffect transition="in" filter="fade">
                                      <p:cBhvr>
                                        <p:cTn id="86" dur="500"/>
                                        <p:tgtEl>
                                          <p:spTgt spid="75"/>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par>
                                <p:cTn id="90" presetID="42" presetClass="path" presetSubtype="0" accel="50000" decel="50000" fill="hold" grpId="1" nodeType="withEffect">
                                  <p:stCondLst>
                                    <p:cond delay="750"/>
                                  </p:stCondLst>
                                  <p:childTnLst>
                                    <p:animMotion origin="layout" path="M -0.06523 -0.11759 L 5E-6 -4.81481E-6 " pathEditMode="relative" rAng="0" ptsTypes="AA">
                                      <p:cBhvr>
                                        <p:cTn id="91" dur="1000" fill="hold"/>
                                        <p:tgtEl>
                                          <p:spTgt spid="62"/>
                                        </p:tgtEl>
                                        <p:attrNameLst>
                                          <p:attrName>ppt_x</p:attrName>
                                          <p:attrName>ppt_y</p:attrName>
                                        </p:attrNameLst>
                                      </p:cBhvr>
                                      <p:rCtr x="3255" y="5880"/>
                                    </p:animMotion>
                                  </p:childTnLst>
                                </p:cTn>
                              </p:par>
                              <p:par>
                                <p:cTn id="92" presetID="53" presetClass="entr" presetSubtype="16" fill="hold" nodeType="withEffect">
                                  <p:stCondLst>
                                    <p:cond delay="1500"/>
                                  </p:stCondLst>
                                  <p:childTnLst>
                                    <p:set>
                                      <p:cBhvr>
                                        <p:cTn id="93" dur="1" fill="hold">
                                          <p:stCondLst>
                                            <p:cond delay="0"/>
                                          </p:stCondLst>
                                        </p:cTn>
                                        <p:tgtEl>
                                          <p:spTgt spid="72"/>
                                        </p:tgtEl>
                                        <p:attrNameLst>
                                          <p:attrName>style.visibility</p:attrName>
                                        </p:attrNameLst>
                                      </p:cBhvr>
                                      <p:to>
                                        <p:strVal val="visible"/>
                                      </p:to>
                                    </p:set>
                                    <p:anim calcmode="lin" valueType="num">
                                      <p:cBhvr>
                                        <p:cTn id="94" dur="500" fill="hold"/>
                                        <p:tgtEl>
                                          <p:spTgt spid="72"/>
                                        </p:tgtEl>
                                        <p:attrNameLst>
                                          <p:attrName>ppt_w</p:attrName>
                                        </p:attrNameLst>
                                      </p:cBhvr>
                                      <p:tavLst>
                                        <p:tav tm="0">
                                          <p:val>
                                            <p:fltVal val="0"/>
                                          </p:val>
                                        </p:tav>
                                        <p:tav tm="100000">
                                          <p:val>
                                            <p:strVal val="#ppt_w"/>
                                          </p:val>
                                        </p:tav>
                                      </p:tavLst>
                                    </p:anim>
                                    <p:anim calcmode="lin" valueType="num">
                                      <p:cBhvr>
                                        <p:cTn id="95" dur="500" fill="hold"/>
                                        <p:tgtEl>
                                          <p:spTgt spid="72"/>
                                        </p:tgtEl>
                                        <p:attrNameLst>
                                          <p:attrName>ppt_h</p:attrName>
                                        </p:attrNameLst>
                                      </p:cBhvr>
                                      <p:tavLst>
                                        <p:tav tm="0">
                                          <p:val>
                                            <p:fltVal val="0"/>
                                          </p:val>
                                        </p:tav>
                                        <p:tav tm="100000">
                                          <p:val>
                                            <p:strVal val="#ppt_h"/>
                                          </p:val>
                                        </p:tav>
                                      </p:tavLst>
                                    </p:anim>
                                    <p:animEffect transition="in" filter="fade">
                                      <p:cBhvr>
                                        <p:cTn id="96" dur="500"/>
                                        <p:tgtEl>
                                          <p:spTgt spid="72"/>
                                        </p:tgtEl>
                                      </p:cBhvr>
                                    </p:animEffect>
                                  </p:childTnLst>
                                </p:cTn>
                              </p:par>
                              <p:par>
                                <p:cTn id="97" presetID="10" presetClass="entr" presetSubtype="0" fill="hold" grpId="0" nodeType="withEffect">
                                  <p:stCondLst>
                                    <p:cond delay="1000"/>
                                  </p:stCondLst>
                                  <p:childTnLst>
                                    <p:set>
                                      <p:cBhvr>
                                        <p:cTn id="98" dur="1" fill="hold">
                                          <p:stCondLst>
                                            <p:cond delay="0"/>
                                          </p:stCondLst>
                                        </p:cTn>
                                        <p:tgtEl>
                                          <p:spTgt spid="63"/>
                                        </p:tgtEl>
                                        <p:attrNameLst>
                                          <p:attrName>style.visibility</p:attrName>
                                        </p:attrNameLst>
                                      </p:cBhvr>
                                      <p:to>
                                        <p:strVal val="visible"/>
                                      </p:to>
                                    </p:set>
                                    <p:animEffect transition="in" filter="fade">
                                      <p:cBhvr>
                                        <p:cTn id="99" dur="500"/>
                                        <p:tgtEl>
                                          <p:spTgt spid="63"/>
                                        </p:tgtEl>
                                      </p:cBhvr>
                                    </p:animEffect>
                                  </p:childTnLst>
                                </p:cTn>
                              </p:par>
                              <p:par>
                                <p:cTn id="100" presetID="42" presetClass="path" presetSubtype="0" accel="50000" decel="50000" fill="hold" grpId="1" nodeType="withEffect">
                                  <p:stCondLst>
                                    <p:cond delay="1000"/>
                                  </p:stCondLst>
                                  <p:childTnLst>
                                    <p:animMotion origin="layout" path="M -0.1138 -0.11713 L -2.29167E-6 3.7037E-6 " pathEditMode="relative" rAng="0" ptsTypes="AA">
                                      <p:cBhvr>
                                        <p:cTn id="101" dur="1000" fill="hold"/>
                                        <p:tgtEl>
                                          <p:spTgt spid="63"/>
                                        </p:tgtEl>
                                        <p:attrNameLst>
                                          <p:attrName>ppt_x</p:attrName>
                                          <p:attrName>ppt_y</p:attrName>
                                        </p:attrNameLst>
                                      </p:cBhvr>
                                      <p:rCtr x="5690" y="5856"/>
                                    </p:animMotion>
                                  </p:childTnLst>
                                </p:cTn>
                              </p:par>
                              <p:par>
                                <p:cTn id="102" presetID="53" presetClass="entr" presetSubtype="16" fill="hold" nodeType="withEffect">
                                  <p:stCondLst>
                                    <p:cond delay="175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500" fill="hold"/>
                                        <p:tgtEl>
                                          <p:spTgt spid="38"/>
                                        </p:tgtEl>
                                        <p:attrNameLst>
                                          <p:attrName>ppt_w</p:attrName>
                                        </p:attrNameLst>
                                      </p:cBhvr>
                                      <p:tavLst>
                                        <p:tav tm="0">
                                          <p:val>
                                            <p:fltVal val="0"/>
                                          </p:val>
                                        </p:tav>
                                        <p:tav tm="100000">
                                          <p:val>
                                            <p:strVal val="#ppt_w"/>
                                          </p:val>
                                        </p:tav>
                                      </p:tavLst>
                                    </p:anim>
                                    <p:anim calcmode="lin" valueType="num">
                                      <p:cBhvr>
                                        <p:cTn id="105" dur="500" fill="hold"/>
                                        <p:tgtEl>
                                          <p:spTgt spid="38"/>
                                        </p:tgtEl>
                                        <p:attrNameLst>
                                          <p:attrName>ppt_h</p:attrName>
                                        </p:attrNameLst>
                                      </p:cBhvr>
                                      <p:tavLst>
                                        <p:tav tm="0">
                                          <p:val>
                                            <p:fltVal val="0"/>
                                          </p:val>
                                        </p:tav>
                                        <p:tav tm="100000">
                                          <p:val>
                                            <p:strVal val="#ppt_h"/>
                                          </p:val>
                                        </p:tav>
                                      </p:tavLst>
                                    </p:anim>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2" nodeType="clickEffect">
                                  <p:stCondLst>
                                    <p:cond delay="0"/>
                                  </p:stCondLst>
                                  <p:childTnLst>
                                    <p:set>
                                      <p:cBhvr>
                                        <p:cTn id="110" dur="1" fill="hold">
                                          <p:stCondLst>
                                            <p:cond delay="0"/>
                                          </p:stCondLst>
                                        </p:cTn>
                                        <p:tgtEl>
                                          <p:spTgt spid="60"/>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59"/>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58"/>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62"/>
                                        </p:tgtEl>
                                        <p:attrNameLst>
                                          <p:attrName>style.visibility</p:attrName>
                                        </p:attrNameLst>
                                      </p:cBhvr>
                                      <p:to>
                                        <p:strVal val="hidden"/>
                                      </p:to>
                                    </p:set>
                                  </p:childTnLst>
                                </p:cTn>
                              </p:par>
                              <p:par>
                                <p:cTn id="117" presetID="1" presetClass="exit" presetSubtype="0" fill="hold" grpId="2" nodeType="withEffect">
                                  <p:stCondLst>
                                    <p:cond delay="0"/>
                                  </p:stCondLst>
                                  <p:childTnLst>
                                    <p:set>
                                      <p:cBhvr>
                                        <p:cTn id="118" dur="1" fill="hold">
                                          <p:stCondLst>
                                            <p:cond delay="0"/>
                                          </p:stCondLst>
                                        </p:cTn>
                                        <p:tgtEl>
                                          <p:spTgt spid="63"/>
                                        </p:tgtEl>
                                        <p:attrNameLst>
                                          <p:attrName>style.visibility</p:attrName>
                                        </p:attrNameLst>
                                      </p:cBhvr>
                                      <p:to>
                                        <p:strVal val="hidden"/>
                                      </p:to>
                                    </p:set>
                                  </p:childTnLst>
                                </p:cTn>
                              </p:par>
                            </p:childTnLst>
                          </p:cTn>
                        </p:par>
                        <p:par>
                          <p:cTn id="119" fill="hold">
                            <p:stCondLst>
                              <p:cond delay="0"/>
                            </p:stCondLst>
                            <p:childTnLst>
                              <p:par>
                                <p:cTn id="120" presetID="22" presetClass="entr" presetSubtype="1" fill="hold" nodeType="afterEffect">
                                  <p:stCondLst>
                                    <p:cond delay="0"/>
                                  </p:stCondLst>
                                  <p:childTnLst>
                                    <p:set>
                                      <p:cBhvr>
                                        <p:cTn id="121" dur="1" fill="hold">
                                          <p:stCondLst>
                                            <p:cond delay="0"/>
                                          </p:stCondLst>
                                        </p:cTn>
                                        <p:tgtEl>
                                          <p:spTgt spid="123"/>
                                        </p:tgtEl>
                                        <p:attrNameLst>
                                          <p:attrName>style.visibility</p:attrName>
                                        </p:attrNameLst>
                                      </p:cBhvr>
                                      <p:to>
                                        <p:strVal val="visible"/>
                                      </p:to>
                                    </p:set>
                                    <p:animEffect transition="in" filter="wipe(up)">
                                      <p:cBhvr>
                                        <p:cTn id="122" dur="750"/>
                                        <p:tgtEl>
                                          <p:spTgt spid="123"/>
                                        </p:tgtEl>
                                      </p:cBhvr>
                                    </p:animEffect>
                                  </p:childTnLst>
                                </p:cTn>
                              </p:par>
                              <p:par>
                                <p:cTn id="123" presetID="22" presetClass="entr" presetSubtype="1" fill="hold" nodeType="withEffect">
                                  <p:stCondLst>
                                    <p:cond delay="250"/>
                                  </p:stCondLst>
                                  <p:childTnLst>
                                    <p:set>
                                      <p:cBhvr>
                                        <p:cTn id="124" dur="1" fill="hold">
                                          <p:stCondLst>
                                            <p:cond delay="0"/>
                                          </p:stCondLst>
                                        </p:cTn>
                                        <p:tgtEl>
                                          <p:spTgt spid="122"/>
                                        </p:tgtEl>
                                        <p:attrNameLst>
                                          <p:attrName>style.visibility</p:attrName>
                                        </p:attrNameLst>
                                      </p:cBhvr>
                                      <p:to>
                                        <p:strVal val="visible"/>
                                      </p:to>
                                    </p:set>
                                    <p:animEffect transition="in" filter="wipe(up)">
                                      <p:cBhvr>
                                        <p:cTn id="125" dur="750"/>
                                        <p:tgtEl>
                                          <p:spTgt spid="122"/>
                                        </p:tgtEl>
                                      </p:cBhvr>
                                    </p:animEffect>
                                  </p:childTnLst>
                                </p:cTn>
                              </p:par>
                              <p:par>
                                <p:cTn id="126" presetID="22" presetClass="entr" presetSubtype="1" fill="hold" nodeType="withEffect">
                                  <p:stCondLst>
                                    <p:cond delay="500"/>
                                  </p:stCondLst>
                                  <p:childTnLst>
                                    <p:set>
                                      <p:cBhvr>
                                        <p:cTn id="127" dur="1" fill="hold">
                                          <p:stCondLst>
                                            <p:cond delay="0"/>
                                          </p:stCondLst>
                                        </p:cTn>
                                        <p:tgtEl>
                                          <p:spTgt spid="121"/>
                                        </p:tgtEl>
                                        <p:attrNameLst>
                                          <p:attrName>style.visibility</p:attrName>
                                        </p:attrNameLst>
                                      </p:cBhvr>
                                      <p:to>
                                        <p:strVal val="visible"/>
                                      </p:to>
                                    </p:set>
                                    <p:animEffect transition="in" filter="wipe(up)">
                                      <p:cBhvr>
                                        <p:cTn id="128" dur="750"/>
                                        <p:tgtEl>
                                          <p:spTgt spid="121"/>
                                        </p:tgtEl>
                                      </p:cBhvr>
                                    </p:animEffect>
                                  </p:childTnLst>
                                </p:cTn>
                              </p:par>
                              <p:par>
                                <p:cTn id="129" presetID="22" presetClass="entr" presetSubtype="1" fill="hold" nodeType="withEffect">
                                  <p:stCondLst>
                                    <p:cond delay="750"/>
                                  </p:stCondLst>
                                  <p:childTnLst>
                                    <p:set>
                                      <p:cBhvr>
                                        <p:cTn id="130" dur="1" fill="hold">
                                          <p:stCondLst>
                                            <p:cond delay="0"/>
                                          </p:stCondLst>
                                        </p:cTn>
                                        <p:tgtEl>
                                          <p:spTgt spid="124"/>
                                        </p:tgtEl>
                                        <p:attrNameLst>
                                          <p:attrName>style.visibility</p:attrName>
                                        </p:attrNameLst>
                                      </p:cBhvr>
                                      <p:to>
                                        <p:strVal val="visible"/>
                                      </p:to>
                                    </p:set>
                                    <p:animEffect transition="in" filter="wipe(up)">
                                      <p:cBhvr>
                                        <p:cTn id="131" dur="750"/>
                                        <p:tgtEl>
                                          <p:spTgt spid="124"/>
                                        </p:tgtEl>
                                      </p:cBhvr>
                                    </p:animEffect>
                                  </p:childTnLst>
                                </p:cTn>
                              </p:par>
                              <p:par>
                                <p:cTn id="132" presetID="22" presetClass="entr" presetSubtype="1" fill="hold" nodeType="withEffect">
                                  <p:stCondLst>
                                    <p:cond delay="1000"/>
                                  </p:stCondLst>
                                  <p:childTnLst>
                                    <p:set>
                                      <p:cBhvr>
                                        <p:cTn id="133" dur="1" fill="hold">
                                          <p:stCondLst>
                                            <p:cond delay="0"/>
                                          </p:stCondLst>
                                        </p:cTn>
                                        <p:tgtEl>
                                          <p:spTgt spid="125"/>
                                        </p:tgtEl>
                                        <p:attrNameLst>
                                          <p:attrName>style.visibility</p:attrName>
                                        </p:attrNameLst>
                                      </p:cBhvr>
                                      <p:to>
                                        <p:strVal val="visible"/>
                                      </p:to>
                                    </p:set>
                                    <p:animEffect transition="in" filter="wipe(up)">
                                      <p:cBhvr>
                                        <p:cTn id="134" dur="750"/>
                                        <p:tgtEl>
                                          <p:spTgt spid="125"/>
                                        </p:tgtEl>
                                      </p:cBhvr>
                                    </p:animEffect>
                                  </p:childTnLst>
                                </p:cTn>
                              </p:par>
                            </p:childTnLst>
                          </p:cTn>
                        </p:par>
                        <p:par>
                          <p:cTn id="135" fill="hold">
                            <p:stCondLst>
                              <p:cond delay="1750"/>
                            </p:stCondLst>
                            <p:childTnLst>
                              <p:par>
                                <p:cTn id="136" presetID="10" presetClass="entr" presetSubtype="0" fill="hold" grpId="0" nodeType="afterEffect">
                                  <p:stCondLst>
                                    <p:cond delay="0"/>
                                  </p:stCondLst>
                                  <p:childTnLst>
                                    <p:set>
                                      <p:cBhvr>
                                        <p:cTn id="137" dur="1" fill="hold">
                                          <p:stCondLst>
                                            <p:cond delay="0"/>
                                          </p:stCondLst>
                                        </p:cTn>
                                        <p:tgtEl>
                                          <p:spTgt spid="126"/>
                                        </p:tgtEl>
                                        <p:attrNameLst>
                                          <p:attrName>style.visibility</p:attrName>
                                        </p:attrNameLst>
                                      </p:cBhvr>
                                      <p:to>
                                        <p:strVal val="visible"/>
                                      </p:to>
                                    </p:set>
                                    <p:animEffect transition="in" filter="fade">
                                      <p:cBhvr>
                                        <p:cTn id="138" dur="100"/>
                                        <p:tgtEl>
                                          <p:spTgt spid="126"/>
                                        </p:tgtEl>
                                      </p:cBhvr>
                                    </p:animEffect>
                                  </p:childTnLst>
                                </p:cTn>
                              </p:par>
                              <p:par>
                                <p:cTn id="139" presetID="53" presetClass="entr" presetSubtype="16" fill="hold" nodeType="withEffect">
                                  <p:stCondLst>
                                    <p:cond delay="0"/>
                                  </p:stCondLst>
                                  <p:childTnLst>
                                    <p:set>
                                      <p:cBhvr>
                                        <p:cTn id="140" dur="1" fill="hold">
                                          <p:stCondLst>
                                            <p:cond delay="0"/>
                                          </p:stCondLst>
                                        </p:cTn>
                                        <p:tgtEl>
                                          <p:spTgt spid="134"/>
                                        </p:tgtEl>
                                        <p:attrNameLst>
                                          <p:attrName>style.visibility</p:attrName>
                                        </p:attrNameLst>
                                      </p:cBhvr>
                                      <p:to>
                                        <p:strVal val="visible"/>
                                      </p:to>
                                    </p:set>
                                    <p:anim calcmode="lin" valueType="num">
                                      <p:cBhvr>
                                        <p:cTn id="141" dur="500" fill="hold"/>
                                        <p:tgtEl>
                                          <p:spTgt spid="134"/>
                                        </p:tgtEl>
                                        <p:attrNameLst>
                                          <p:attrName>ppt_w</p:attrName>
                                        </p:attrNameLst>
                                      </p:cBhvr>
                                      <p:tavLst>
                                        <p:tav tm="0">
                                          <p:val>
                                            <p:fltVal val="0"/>
                                          </p:val>
                                        </p:tav>
                                        <p:tav tm="100000">
                                          <p:val>
                                            <p:strVal val="#ppt_w"/>
                                          </p:val>
                                        </p:tav>
                                      </p:tavLst>
                                    </p:anim>
                                    <p:anim calcmode="lin" valueType="num">
                                      <p:cBhvr>
                                        <p:cTn id="142" dur="500" fill="hold"/>
                                        <p:tgtEl>
                                          <p:spTgt spid="134"/>
                                        </p:tgtEl>
                                        <p:attrNameLst>
                                          <p:attrName>ppt_h</p:attrName>
                                        </p:attrNameLst>
                                      </p:cBhvr>
                                      <p:tavLst>
                                        <p:tav tm="0">
                                          <p:val>
                                            <p:fltVal val="0"/>
                                          </p:val>
                                        </p:tav>
                                        <p:tav tm="100000">
                                          <p:val>
                                            <p:strVal val="#ppt_h"/>
                                          </p:val>
                                        </p:tav>
                                      </p:tavLst>
                                    </p:anim>
                                    <p:animEffect transition="in" filter="fade">
                                      <p:cBhvr>
                                        <p:cTn id="143" dur="500"/>
                                        <p:tgtEl>
                                          <p:spTgt spid="134"/>
                                        </p:tgtEl>
                                      </p:cBhvr>
                                    </p:animEffect>
                                  </p:childTnLst>
                                </p:cTn>
                              </p:par>
                              <p:par>
                                <p:cTn id="144" presetID="42" presetClass="path" presetSubtype="0" accel="50000" decel="50000" fill="hold" grpId="1" nodeType="withEffect">
                                  <p:stCondLst>
                                    <p:cond delay="0"/>
                                  </p:stCondLst>
                                  <p:childTnLst>
                                    <p:animMotion origin="layout" path="M 0.11484 -0.11157 L 1.45833E-6 -4.44444E-6 " pathEditMode="relative" rAng="0" ptsTypes="AA">
                                      <p:cBhvr>
                                        <p:cTn id="145" dur="250" fill="hold"/>
                                        <p:tgtEl>
                                          <p:spTgt spid="126"/>
                                        </p:tgtEl>
                                        <p:attrNameLst>
                                          <p:attrName>ppt_x</p:attrName>
                                          <p:attrName>ppt_y</p:attrName>
                                        </p:attrNameLst>
                                      </p:cBhvr>
                                      <p:rCtr x="-5742" y="5579"/>
                                    </p:animMotion>
                                  </p:childTnLst>
                                </p:cTn>
                              </p:par>
                            </p:childTnLst>
                          </p:cTn>
                        </p:par>
                        <p:par>
                          <p:cTn id="146" fill="hold">
                            <p:stCondLst>
                              <p:cond delay="2250"/>
                            </p:stCondLst>
                            <p:childTnLst>
                              <p:par>
                                <p:cTn id="147" presetID="10" presetClass="entr" presetSubtype="0" fill="hold" grpId="0" nodeType="afterEffect">
                                  <p:stCondLst>
                                    <p:cond delay="0"/>
                                  </p:stCondLst>
                                  <p:childTnLst>
                                    <p:set>
                                      <p:cBhvr>
                                        <p:cTn id="148" dur="1" fill="hold">
                                          <p:stCondLst>
                                            <p:cond delay="0"/>
                                          </p:stCondLst>
                                        </p:cTn>
                                        <p:tgtEl>
                                          <p:spTgt spid="127"/>
                                        </p:tgtEl>
                                        <p:attrNameLst>
                                          <p:attrName>style.visibility</p:attrName>
                                        </p:attrNameLst>
                                      </p:cBhvr>
                                      <p:to>
                                        <p:strVal val="visible"/>
                                      </p:to>
                                    </p:set>
                                    <p:animEffect transition="in" filter="fade">
                                      <p:cBhvr>
                                        <p:cTn id="149" dur="100"/>
                                        <p:tgtEl>
                                          <p:spTgt spid="127"/>
                                        </p:tgtEl>
                                      </p:cBhvr>
                                    </p:animEffect>
                                  </p:childTnLst>
                                </p:cTn>
                              </p:par>
                              <p:par>
                                <p:cTn id="150" presetID="53" presetClass="entr" presetSubtype="16" fill="hold" nodeType="withEffect">
                                  <p:stCondLst>
                                    <p:cond delay="0"/>
                                  </p:stCondLst>
                                  <p:childTnLst>
                                    <p:set>
                                      <p:cBhvr>
                                        <p:cTn id="151" dur="1" fill="hold">
                                          <p:stCondLst>
                                            <p:cond delay="0"/>
                                          </p:stCondLst>
                                        </p:cTn>
                                        <p:tgtEl>
                                          <p:spTgt spid="137"/>
                                        </p:tgtEl>
                                        <p:attrNameLst>
                                          <p:attrName>style.visibility</p:attrName>
                                        </p:attrNameLst>
                                      </p:cBhvr>
                                      <p:to>
                                        <p:strVal val="visible"/>
                                      </p:to>
                                    </p:set>
                                    <p:anim calcmode="lin" valueType="num">
                                      <p:cBhvr>
                                        <p:cTn id="152" dur="500" fill="hold"/>
                                        <p:tgtEl>
                                          <p:spTgt spid="137"/>
                                        </p:tgtEl>
                                        <p:attrNameLst>
                                          <p:attrName>ppt_w</p:attrName>
                                        </p:attrNameLst>
                                      </p:cBhvr>
                                      <p:tavLst>
                                        <p:tav tm="0">
                                          <p:val>
                                            <p:fltVal val="0"/>
                                          </p:val>
                                        </p:tav>
                                        <p:tav tm="100000">
                                          <p:val>
                                            <p:strVal val="#ppt_w"/>
                                          </p:val>
                                        </p:tav>
                                      </p:tavLst>
                                    </p:anim>
                                    <p:anim calcmode="lin" valueType="num">
                                      <p:cBhvr>
                                        <p:cTn id="153" dur="500" fill="hold"/>
                                        <p:tgtEl>
                                          <p:spTgt spid="137"/>
                                        </p:tgtEl>
                                        <p:attrNameLst>
                                          <p:attrName>ppt_h</p:attrName>
                                        </p:attrNameLst>
                                      </p:cBhvr>
                                      <p:tavLst>
                                        <p:tav tm="0">
                                          <p:val>
                                            <p:fltVal val="0"/>
                                          </p:val>
                                        </p:tav>
                                        <p:tav tm="100000">
                                          <p:val>
                                            <p:strVal val="#ppt_h"/>
                                          </p:val>
                                        </p:tav>
                                      </p:tavLst>
                                    </p:anim>
                                    <p:animEffect transition="in" filter="fade">
                                      <p:cBhvr>
                                        <p:cTn id="154" dur="500"/>
                                        <p:tgtEl>
                                          <p:spTgt spid="137"/>
                                        </p:tgtEl>
                                      </p:cBhvr>
                                    </p:animEffect>
                                  </p:childTnLst>
                                </p:cTn>
                              </p:par>
                              <p:par>
                                <p:cTn id="155" presetID="42" presetClass="path" presetSubtype="0" accel="50000" decel="50000" fill="hold" grpId="1" nodeType="withEffect">
                                  <p:stCondLst>
                                    <p:cond delay="0"/>
                                  </p:stCondLst>
                                  <p:childTnLst>
                                    <p:animMotion origin="layout" path="M 0.11484 -0.11157 L 1.45833E-6 -4.44444E-6 " pathEditMode="relative" rAng="0" ptsTypes="AA">
                                      <p:cBhvr>
                                        <p:cTn id="156" dur="250" fill="hold"/>
                                        <p:tgtEl>
                                          <p:spTgt spid="127"/>
                                        </p:tgtEl>
                                        <p:attrNameLst>
                                          <p:attrName>ppt_x</p:attrName>
                                          <p:attrName>ppt_y</p:attrName>
                                        </p:attrNameLst>
                                      </p:cBhvr>
                                      <p:rCtr x="-5742" y="5579"/>
                                    </p:animMotion>
                                  </p:childTnLst>
                                </p:cTn>
                              </p:par>
                            </p:childTnLst>
                          </p:cTn>
                        </p:par>
                        <p:par>
                          <p:cTn id="157" fill="hold">
                            <p:stCondLst>
                              <p:cond delay="2750"/>
                            </p:stCondLst>
                            <p:childTnLst>
                              <p:par>
                                <p:cTn id="158" presetID="10" presetClass="entr" presetSubtype="0" fill="hold" grpId="0" nodeType="afterEffect">
                                  <p:stCondLst>
                                    <p:cond delay="0"/>
                                  </p:stCondLst>
                                  <p:childTnLst>
                                    <p:set>
                                      <p:cBhvr>
                                        <p:cTn id="159" dur="1" fill="hold">
                                          <p:stCondLst>
                                            <p:cond delay="0"/>
                                          </p:stCondLst>
                                        </p:cTn>
                                        <p:tgtEl>
                                          <p:spTgt spid="129"/>
                                        </p:tgtEl>
                                        <p:attrNameLst>
                                          <p:attrName>style.visibility</p:attrName>
                                        </p:attrNameLst>
                                      </p:cBhvr>
                                      <p:to>
                                        <p:strVal val="visible"/>
                                      </p:to>
                                    </p:set>
                                    <p:animEffect transition="in" filter="fade">
                                      <p:cBhvr>
                                        <p:cTn id="160" dur="100"/>
                                        <p:tgtEl>
                                          <p:spTgt spid="129"/>
                                        </p:tgtEl>
                                      </p:cBhvr>
                                    </p:animEffect>
                                  </p:childTnLst>
                                </p:cTn>
                              </p:par>
                              <p:par>
                                <p:cTn id="161" presetID="53" presetClass="entr" presetSubtype="16" fill="hold" nodeType="withEffect">
                                  <p:stCondLst>
                                    <p:cond delay="0"/>
                                  </p:stCondLst>
                                  <p:childTnLst>
                                    <p:set>
                                      <p:cBhvr>
                                        <p:cTn id="162" dur="1" fill="hold">
                                          <p:stCondLst>
                                            <p:cond delay="0"/>
                                          </p:stCondLst>
                                        </p:cTn>
                                        <p:tgtEl>
                                          <p:spTgt spid="140"/>
                                        </p:tgtEl>
                                        <p:attrNameLst>
                                          <p:attrName>style.visibility</p:attrName>
                                        </p:attrNameLst>
                                      </p:cBhvr>
                                      <p:to>
                                        <p:strVal val="visible"/>
                                      </p:to>
                                    </p:set>
                                    <p:anim calcmode="lin" valueType="num">
                                      <p:cBhvr>
                                        <p:cTn id="163" dur="500" fill="hold"/>
                                        <p:tgtEl>
                                          <p:spTgt spid="140"/>
                                        </p:tgtEl>
                                        <p:attrNameLst>
                                          <p:attrName>ppt_w</p:attrName>
                                        </p:attrNameLst>
                                      </p:cBhvr>
                                      <p:tavLst>
                                        <p:tav tm="0">
                                          <p:val>
                                            <p:fltVal val="0"/>
                                          </p:val>
                                        </p:tav>
                                        <p:tav tm="100000">
                                          <p:val>
                                            <p:strVal val="#ppt_w"/>
                                          </p:val>
                                        </p:tav>
                                      </p:tavLst>
                                    </p:anim>
                                    <p:anim calcmode="lin" valueType="num">
                                      <p:cBhvr>
                                        <p:cTn id="164" dur="500" fill="hold"/>
                                        <p:tgtEl>
                                          <p:spTgt spid="140"/>
                                        </p:tgtEl>
                                        <p:attrNameLst>
                                          <p:attrName>ppt_h</p:attrName>
                                        </p:attrNameLst>
                                      </p:cBhvr>
                                      <p:tavLst>
                                        <p:tav tm="0">
                                          <p:val>
                                            <p:fltVal val="0"/>
                                          </p:val>
                                        </p:tav>
                                        <p:tav tm="100000">
                                          <p:val>
                                            <p:strVal val="#ppt_h"/>
                                          </p:val>
                                        </p:tav>
                                      </p:tavLst>
                                    </p:anim>
                                    <p:animEffect transition="in" filter="fade">
                                      <p:cBhvr>
                                        <p:cTn id="165" dur="500"/>
                                        <p:tgtEl>
                                          <p:spTgt spid="140"/>
                                        </p:tgtEl>
                                      </p:cBhvr>
                                    </p:animEffect>
                                  </p:childTnLst>
                                </p:cTn>
                              </p:par>
                              <p:par>
                                <p:cTn id="166" presetID="42" presetClass="path" presetSubtype="0" accel="50000" decel="50000" fill="hold" grpId="1" nodeType="withEffect">
                                  <p:stCondLst>
                                    <p:cond delay="0"/>
                                  </p:stCondLst>
                                  <p:childTnLst>
                                    <p:animMotion origin="layout" path="M 0.11484 -0.11157 L 1.45833E-6 -4.44444E-6 " pathEditMode="relative" rAng="0" ptsTypes="AA">
                                      <p:cBhvr>
                                        <p:cTn id="167" dur="250" fill="hold"/>
                                        <p:tgtEl>
                                          <p:spTgt spid="129"/>
                                        </p:tgtEl>
                                        <p:attrNameLst>
                                          <p:attrName>ppt_x</p:attrName>
                                          <p:attrName>ppt_y</p:attrName>
                                        </p:attrNameLst>
                                      </p:cBhvr>
                                      <p:rCtr x="-5742" y="5579"/>
                                    </p:animMotion>
                                  </p:childTnLst>
                                </p:cTn>
                              </p:par>
                            </p:childTnLst>
                          </p:cTn>
                        </p:par>
                        <p:par>
                          <p:cTn id="168" fill="hold">
                            <p:stCondLst>
                              <p:cond delay="3250"/>
                            </p:stCondLst>
                            <p:childTnLst>
                              <p:par>
                                <p:cTn id="169" presetID="10" presetClass="entr" presetSubtype="0" fill="hold" grpId="0" nodeType="afterEffect">
                                  <p:stCondLst>
                                    <p:cond delay="0"/>
                                  </p:stCondLst>
                                  <p:childTnLst>
                                    <p:set>
                                      <p:cBhvr>
                                        <p:cTn id="170" dur="1" fill="hold">
                                          <p:stCondLst>
                                            <p:cond delay="0"/>
                                          </p:stCondLst>
                                        </p:cTn>
                                        <p:tgtEl>
                                          <p:spTgt spid="130"/>
                                        </p:tgtEl>
                                        <p:attrNameLst>
                                          <p:attrName>style.visibility</p:attrName>
                                        </p:attrNameLst>
                                      </p:cBhvr>
                                      <p:to>
                                        <p:strVal val="visible"/>
                                      </p:to>
                                    </p:set>
                                    <p:animEffect transition="in" filter="fade">
                                      <p:cBhvr>
                                        <p:cTn id="171" dur="100"/>
                                        <p:tgtEl>
                                          <p:spTgt spid="130"/>
                                        </p:tgtEl>
                                      </p:cBhvr>
                                    </p:animEffect>
                                  </p:childTnLst>
                                </p:cTn>
                              </p:par>
                              <p:par>
                                <p:cTn id="172" presetID="53" presetClass="entr" presetSubtype="16"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 calcmode="lin" valueType="num">
                                      <p:cBhvr>
                                        <p:cTn id="174" dur="500" fill="hold"/>
                                        <p:tgtEl>
                                          <p:spTgt spid="143"/>
                                        </p:tgtEl>
                                        <p:attrNameLst>
                                          <p:attrName>ppt_w</p:attrName>
                                        </p:attrNameLst>
                                      </p:cBhvr>
                                      <p:tavLst>
                                        <p:tav tm="0">
                                          <p:val>
                                            <p:fltVal val="0"/>
                                          </p:val>
                                        </p:tav>
                                        <p:tav tm="100000">
                                          <p:val>
                                            <p:strVal val="#ppt_w"/>
                                          </p:val>
                                        </p:tav>
                                      </p:tavLst>
                                    </p:anim>
                                    <p:anim calcmode="lin" valueType="num">
                                      <p:cBhvr>
                                        <p:cTn id="175" dur="500" fill="hold"/>
                                        <p:tgtEl>
                                          <p:spTgt spid="143"/>
                                        </p:tgtEl>
                                        <p:attrNameLst>
                                          <p:attrName>ppt_h</p:attrName>
                                        </p:attrNameLst>
                                      </p:cBhvr>
                                      <p:tavLst>
                                        <p:tav tm="0">
                                          <p:val>
                                            <p:fltVal val="0"/>
                                          </p:val>
                                        </p:tav>
                                        <p:tav tm="100000">
                                          <p:val>
                                            <p:strVal val="#ppt_h"/>
                                          </p:val>
                                        </p:tav>
                                      </p:tavLst>
                                    </p:anim>
                                    <p:animEffect transition="in" filter="fade">
                                      <p:cBhvr>
                                        <p:cTn id="176" dur="500"/>
                                        <p:tgtEl>
                                          <p:spTgt spid="143"/>
                                        </p:tgtEl>
                                      </p:cBhvr>
                                    </p:animEffect>
                                  </p:childTnLst>
                                </p:cTn>
                              </p:par>
                              <p:par>
                                <p:cTn id="177" presetID="42" presetClass="path" presetSubtype="0" accel="50000" decel="50000" fill="hold" grpId="1" nodeType="withEffect">
                                  <p:stCondLst>
                                    <p:cond delay="0"/>
                                  </p:stCondLst>
                                  <p:childTnLst>
                                    <p:animMotion origin="layout" path="M 0.11484 -0.11157 L 1.45833E-6 -4.44444E-6 " pathEditMode="relative" rAng="0" ptsTypes="AA">
                                      <p:cBhvr>
                                        <p:cTn id="178" dur="250" fill="hold"/>
                                        <p:tgtEl>
                                          <p:spTgt spid="130"/>
                                        </p:tgtEl>
                                        <p:attrNameLst>
                                          <p:attrName>ppt_x</p:attrName>
                                          <p:attrName>ppt_y</p:attrName>
                                        </p:attrNameLst>
                                      </p:cBhvr>
                                      <p:rCtr x="-5742" y="5579"/>
                                    </p:animMotion>
                                  </p:childTnLst>
                                </p:cTn>
                              </p:par>
                            </p:childTnLst>
                          </p:cTn>
                        </p:par>
                        <p:par>
                          <p:cTn id="179" fill="hold">
                            <p:stCondLst>
                              <p:cond delay="3750"/>
                            </p:stCondLst>
                            <p:childTnLst>
                              <p:par>
                                <p:cTn id="180" presetID="10" presetClass="entr" presetSubtype="0" fill="hold" grpId="0" nodeType="afterEffect">
                                  <p:stCondLst>
                                    <p:cond delay="0"/>
                                  </p:stCondLst>
                                  <p:childTnLst>
                                    <p:set>
                                      <p:cBhvr>
                                        <p:cTn id="181" dur="1" fill="hold">
                                          <p:stCondLst>
                                            <p:cond delay="0"/>
                                          </p:stCondLst>
                                        </p:cTn>
                                        <p:tgtEl>
                                          <p:spTgt spid="131"/>
                                        </p:tgtEl>
                                        <p:attrNameLst>
                                          <p:attrName>style.visibility</p:attrName>
                                        </p:attrNameLst>
                                      </p:cBhvr>
                                      <p:to>
                                        <p:strVal val="visible"/>
                                      </p:to>
                                    </p:set>
                                    <p:animEffect transition="in" filter="fade">
                                      <p:cBhvr>
                                        <p:cTn id="182" dur="100"/>
                                        <p:tgtEl>
                                          <p:spTgt spid="131"/>
                                        </p:tgtEl>
                                      </p:cBhvr>
                                    </p:animEffect>
                                  </p:childTnLst>
                                </p:cTn>
                              </p:par>
                              <p:par>
                                <p:cTn id="183" presetID="53" presetClass="entr" presetSubtype="16" fill="hold" nodeType="withEffect">
                                  <p:stCondLst>
                                    <p:cond delay="0"/>
                                  </p:stCondLst>
                                  <p:childTnLst>
                                    <p:set>
                                      <p:cBhvr>
                                        <p:cTn id="184" dur="1" fill="hold">
                                          <p:stCondLst>
                                            <p:cond delay="0"/>
                                          </p:stCondLst>
                                        </p:cTn>
                                        <p:tgtEl>
                                          <p:spTgt spid="146"/>
                                        </p:tgtEl>
                                        <p:attrNameLst>
                                          <p:attrName>style.visibility</p:attrName>
                                        </p:attrNameLst>
                                      </p:cBhvr>
                                      <p:to>
                                        <p:strVal val="visible"/>
                                      </p:to>
                                    </p:set>
                                    <p:anim calcmode="lin" valueType="num">
                                      <p:cBhvr>
                                        <p:cTn id="185" dur="500" fill="hold"/>
                                        <p:tgtEl>
                                          <p:spTgt spid="146"/>
                                        </p:tgtEl>
                                        <p:attrNameLst>
                                          <p:attrName>ppt_w</p:attrName>
                                        </p:attrNameLst>
                                      </p:cBhvr>
                                      <p:tavLst>
                                        <p:tav tm="0">
                                          <p:val>
                                            <p:fltVal val="0"/>
                                          </p:val>
                                        </p:tav>
                                        <p:tav tm="100000">
                                          <p:val>
                                            <p:strVal val="#ppt_w"/>
                                          </p:val>
                                        </p:tav>
                                      </p:tavLst>
                                    </p:anim>
                                    <p:anim calcmode="lin" valueType="num">
                                      <p:cBhvr>
                                        <p:cTn id="186" dur="500" fill="hold"/>
                                        <p:tgtEl>
                                          <p:spTgt spid="146"/>
                                        </p:tgtEl>
                                        <p:attrNameLst>
                                          <p:attrName>ppt_h</p:attrName>
                                        </p:attrNameLst>
                                      </p:cBhvr>
                                      <p:tavLst>
                                        <p:tav tm="0">
                                          <p:val>
                                            <p:fltVal val="0"/>
                                          </p:val>
                                        </p:tav>
                                        <p:tav tm="100000">
                                          <p:val>
                                            <p:strVal val="#ppt_h"/>
                                          </p:val>
                                        </p:tav>
                                      </p:tavLst>
                                    </p:anim>
                                    <p:animEffect transition="in" filter="fade">
                                      <p:cBhvr>
                                        <p:cTn id="187" dur="500"/>
                                        <p:tgtEl>
                                          <p:spTgt spid="146"/>
                                        </p:tgtEl>
                                      </p:cBhvr>
                                    </p:animEffect>
                                  </p:childTnLst>
                                </p:cTn>
                              </p:par>
                              <p:par>
                                <p:cTn id="188" presetID="42" presetClass="path" presetSubtype="0" accel="50000" decel="50000" fill="hold" grpId="1" nodeType="withEffect">
                                  <p:stCondLst>
                                    <p:cond delay="0"/>
                                  </p:stCondLst>
                                  <p:childTnLst>
                                    <p:animMotion origin="layout" path="M 0.11484 -0.11157 L 1.45833E-6 -4.44444E-6 " pathEditMode="relative" rAng="0" ptsTypes="AA">
                                      <p:cBhvr>
                                        <p:cTn id="189" dur="250" fill="hold"/>
                                        <p:tgtEl>
                                          <p:spTgt spid="131"/>
                                        </p:tgtEl>
                                        <p:attrNameLst>
                                          <p:attrName>ppt_x</p:attrName>
                                          <p:attrName>ppt_y</p:attrName>
                                        </p:attrNameLst>
                                      </p:cBhvr>
                                      <p:rCtr x="-5742" y="5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5" grpId="0"/>
      <p:bldP spid="126" grpId="0" animBg="1"/>
      <p:bldP spid="126" grpId="1" animBg="1"/>
      <p:bldP spid="58" grpId="0" animBg="1"/>
      <p:bldP spid="58" grpId="1" animBg="1"/>
      <p:bldP spid="58" grpId="2" animBg="1"/>
      <p:bldP spid="59" grpId="0" animBg="1"/>
      <p:bldP spid="59" grpId="1" animBg="1"/>
      <p:bldP spid="59" grpId="2" animBg="1"/>
      <p:bldP spid="60" grpId="0" animBg="1"/>
      <p:bldP spid="60" grpId="1" animBg="1"/>
      <p:bldP spid="60" grpId="2" animBg="1"/>
      <p:bldP spid="62" grpId="0" animBg="1"/>
      <p:bldP spid="62" grpId="1" animBg="1"/>
      <p:bldP spid="62" grpId="2" animBg="1"/>
      <p:bldP spid="63" grpId="0" animBg="1"/>
      <p:bldP spid="63" grpId="1" animBg="1"/>
      <p:bldP spid="63" grpId="2" animBg="1"/>
      <p:bldP spid="127" grpId="0" animBg="1"/>
      <p:bldP spid="127" grpId="1" animBg="1"/>
      <p:bldP spid="129" grpId="0" animBg="1"/>
      <p:bldP spid="129" grpId="1" animBg="1"/>
      <p:bldP spid="130" grpId="0" animBg="1"/>
      <p:bldP spid="130" grpId="1" animBg="1"/>
      <p:bldP spid="131" grpId="0" animBg="1"/>
      <p:bldP spid="13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579CF290-92B7-433F-8215-95234D398F5D}"/>
              </a:ext>
            </a:extLst>
          </p:cNvPr>
          <p:cNvSpPr/>
          <p:nvPr/>
        </p:nvSpPr>
        <p:spPr bwMode="auto">
          <a:xfrm>
            <a:off x="-10947" y="3092267"/>
            <a:ext cx="5299906" cy="1540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055F483-3E4F-419C-95D7-2F8353343CD9}"/>
              </a:ext>
            </a:extLst>
          </p:cNvPr>
          <p:cNvSpPr/>
          <p:nvPr/>
        </p:nvSpPr>
        <p:spPr bwMode="auto">
          <a:xfrm>
            <a:off x="4577549" y="3150538"/>
            <a:ext cx="5267431" cy="1540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8557756-E709-4151-9E48-FA0B3A4EBED0}"/>
              </a:ext>
            </a:extLst>
          </p:cNvPr>
          <p:cNvSpPr>
            <a:spLocks noGrp="1"/>
          </p:cNvSpPr>
          <p:nvPr>
            <p:ph type="title"/>
          </p:nvPr>
        </p:nvSpPr>
        <p:spPr>
          <a:xfrm>
            <a:off x="464557" y="323326"/>
            <a:ext cx="11018520" cy="844847"/>
          </a:xfrm>
        </p:spPr>
        <p:txBody>
          <a:bodyPr/>
          <a:lstStyle/>
          <a:p>
            <a:r>
              <a:rPr lang="en-US" sz="2745" dirty="0"/>
              <a:t>Threat protection for cloud at scale: </a:t>
            </a:r>
            <a:br>
              <a:rPr lang="en-US" sz="2745" dirty="0"/>
            </a:br>
            <a:r>
              <a:rPr lang="en-US" sz="2745" dirty="0"/>
              <a:t>Export assessments and alerts for security roles</a:t>
            </a:r>
          </a:p>
        </p:txBody>
      </p:sp>
      <p:sp>
        <p:nvSpPr>
          <p:cNvPr id="60" name="Oval 59">
            <a:extLst>
              <a:ext uri="{FF2B5EF4-FFF2-40B4-BE49-F238E27FC236}">
                <a16:creationId xmlns:a16="http://schemas.microsoft.com/office/drawing/2014/main" id="{DA680A1F-FA15-49E3-9D60-AFCEF20A3224}"/>
              </a:ext>
            </a:extLst>
          </p:cNvPr>
          <p:cNvSpPr/>
          <p:nvPr/>
        </p:nvSpPr>
        <p:spPr bwMode="auto">
          <a:xfrm>
            <a:off x="2747064" y="1893706"/>
            <a:ext cx="4055322" cy="4055322"/>
          </a:xfrm>
          <a:prstGeom prst="ellipse">
            <a:avLst/>
          </a:prstGeom>
          <a:solidFill>
            <a:schemeClr val="bg2"/>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5CA464D6-FF74-4C34-BC8A-81E7468DC4B6}"/>
              </a:ext>
            </a:extLst>
          </p:cNvPr>
          <p:cNvSpPr/>
          <p:nvPr/>
        </p:nvSpPr>
        <p:spPr bwMode="auto">
          <a:xfrm>
            <a:off x="3861028" y="3052466"/>
            <a:ext cx="1747081" cy="174707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F9003247-3C14-4B4F-912F-5C41EC7493C6}"/>
              </a:ext>
            </a:extLst>
          </p:cNvPr>
          <p:cNvSpPr txBox="1"/>
          <p:nvPr/>
        </p:nvSpPr>
        <p:spPr>
          <a:xfrm>
            <a:off x="5033921" y="5267451"/>
            <a:ext cx="935755" cy="21095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3C3C41"/>
                </a:solidFill>
                <a:effectLst/>
                <a:uLnTx/>
                <a:uFillTx/>
                <a:latin typeface="Segoe UI Semibold"/>
                <a:ea typeface="+mn-ea"/>
                <a:cs typeface="+mn-cs"/>
              </a:rPr>
              <a:t>Compute</a:t>
            </a:r>
          </a:p>
        </p:txBody>
      </p:sp>
      <p:sp>
        <p:nvSpPr>
          <p:cNvPr id="74" name="TextBox 73">
            <a:extLst>
              <a:ext uri="{FF2B5EF4-FFF2-40B4-BE49-F238E27FC236}">
                <a16:creationId xmlns:a16="http://schemas.microsoft.com/office/drawing/2014/main" id="{3ECB8622-FCC4-4740-AB02-2DBD77AB8BF0}"/>
              </a:ext>
            </a:extLst>
          </p:cNvPr>
          <p:cNvSpPr txBox="1"/>
          <p:nvPr/>
        </p:nvSpPr>
        <p:spPr>
          <a:xfrm>
            <a:off x="3497320" y="2935252"/>
            <a:ext cx="935755" cy="21095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3C3C41"/>
                </a:solidFill>
                <a:effectLst/>
                <a:uLnTx/>
                <a:uFillTx/>
                <a:latin typeface="Segoe UI Semibold"/>
                <a:ea typeface="+mn-ea"/>
                <a:cs typeface="+mn-cs"/>
              </a:rPr>
              <a:t>App</a:t>
            </a:r>
          </a:p>
        </p:txBody>
      </p:sp>
      <p:sp>
        <p:nvSpPr>
          <p:cNvPr id="75" name="TextBox 74">
            <a:extLst>
              <a:ext uri="{FF2B5EF4-FFF2-40B4-BE49-F238E27FC236}">
                <a16:creationId xmlns:a16="http://schemas.microsoft.com/office/drawing/2014/main" id="{3345E56C-7818-4DBF-9C66-A4E25D00E88E}"/>
              </a:ext>
            </a:extLst>
          </p:cNvPr>
          <p:cNvSpPr txBox="1"/>
          <p:nvPr/>
        </p:nvSpPr>
        <p:spPr>
          <a:xfrm>
            <a:off x="5120964" y="2935253"/>
            <a:ext cx="935755" cy="21095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3C3C41"/>
                </a:solidFill>
                <a:effectLst/>
                <a:uLnTx/>
                <a:uFillTx/>
                <a:latin typeface="Segoe UI Semibold"/>
                <a:ea typeface="+mn-ea"/>
                <a:cs typeface="+mn-cs"/>
              </a:rPr>
              <a:t>Network</a:t>
            </a:r>
          </a:p>
        </p:txBody>
      </p:sp>
      <p:sp>
        <p:nvSpPr>
          <p:cNvPr id="76" name="TextBox 75">
            <a:extLst>
              <a:ext uri="{FF2B5EF4-FFF2-40B4-BE49-F238E27FC236}">
                <a16:creationId xmlns:a16="http://schemas.microsoft.com/office/drawing/2014/main" id="{B7E632E6-B44C-4F87-BC1E-98DF15F9210F}"/>
              </a:ext>
            </a:extLst>
          </p:cNvPr>
          <p:cNvSpPr txBox="1"/>
          <p:nvPr/>
        </p:nvSpPr>
        <p:spPr>
          <a:xfrm>
            <a:off x="5669566" y="4181422"/>
            <a:ext cx="935755" cy="21095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3C3C41"/>
                </a:solidFill>
                <a:effectLst/>
                <a:uLnTx/>
                <a:uFillTx/>
                <a:latin typeface="Segoe UI Semibold"/>
                <a:ea typeface="+mn-ea"/>
                <a:cs typeface="+mn-cs"/>
              </a:rPr>
              <a:t>Access</a:t>
            </a:r>
          </a:p>
        </p:txBody>
      </p:sp>
      <p:sp>
        <p:nvSpPr>
          <p:cNvPr id="77" name="TextBox 10">
            <a:extLst>
              <a:ext uri="{FF2B5EF4-FFF2-40B4-BE49-F238E27FC236}">
                <a16:creationId xmlns:a16="http://schemas.microsoft.com/office/drawing/2014/main" id="{62CC121B-8843-4CF2-BD85-600DEE01C077}"/>
              </a:ext>
            </a:extLst>
          </p:cNvPr>
          <p:cNvSpPr txBox="1"/>
          <p:nvPr/>
        </p:nvSpPr>
        <p:spPr>
          <a:xfrm>
            <a:off x="3642619" y="5202130"/>
            <a:ext cx="541500" cy="28060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Semibold"/>
                <a:ea typeface="STXihei" panose="020B0503020204020204" pitchFamily="2" charset="-122"/>
                <a:cs typeface="Segoe UI Semibold" panose="020B0702040204020203" pitchFamily="34" charset="0"/>
              </a:rPr>
              <a:t>IoT</a:t>
            </a:r>
          </a:p>
        </p:txBody>
      </p:sp>
      <p:sp>
        <p:nvSpPr>
          <p:cNvPr id="81" name="Browser" title="Icon of a browser window">
            <a:extLst>
              <a:ext uri="{FF2B5EF4-FFF2-40B4-BE49-F238E27FC236}">
                <a16:creationId xmlns:a16="http://schemas.microsoft.com/office/drawing/2014/main" id="{1160E8D7-2E3E-435B-93C8-EC18E0CFB829}"/>
              </a:ext>
            </a:extLst>
          </p:cNvPr>
          <p:cNvSpPr>
            <a:spLocks noChangeAspect="1" noEditPoints="1"/>
          </p:cNvSpPr>
          <p:nvPr/>
        </p:nvSpPr>
        <p:spPr bwMode="auto">
          <a:xfrm>
            <a:off x="3772011" y="2437458"/>
            <a:ext cx="448036" cy="3585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82" name="Relationship_F003" title="Icon of three boxes connected by lines">
            <a:extLst>
              <a:ext uri="{FF2B5EF4-FFF2-40B4-BE49-F238E27FC236}">
                <a16:creationId xmlns:a16="http://schemas.microsoft.com/office/drawing/2014/main" id="{0C9B8D44-CC75-471B-B4F2-9C478665AEAF}"/>
              </a:ext>
            </a:extLst>
          </p:cNvPr>
          <p:cNvSpPr>
            <a:spLocks noChangeAspect="1" noEditPoints="1"/>
          </p:cNvSpPr>
          <p:nvPr/>
        </p:nvSpPr>
        <p:spPr bwMode="auto">
          <a:xfrm>
            <a:off x="5397156" y="2431027"/>
            <a:ext cx="383368" cy="35857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key" title="Icon of a key">
            <a:extLst>
              <a:ext uri="{FF2B5EF4-FFF2-40B4-BE49-F238E27FC236}">
                <a16:creationId xmlns:a16="http://schemas.microsoft.com/office/drawing/2014/main" id="{50C2CC97-8ED5-4404-A7B6-C67CE8497299}"/>
              </a:ext>
            </a:extLst>
          </p:cNvPr>
          <p:cNvSpPr>
            <a:spLocks noChangeAspect="1" noEditPoints="1"/>
          </p:cNvSpPr>
          <p:nvPr/>
        </p:nvSpPr>
        <p:spPr bwMode="auto">
          <a:xfrm>
            <a:off x="5921963" y="3617500"/>
            <a:ext cx="428440" cy="42624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Laptop_E770" title="Icon of a laptop">
            <a:extLst>
              <a:ext uri="{FF2B5EF4-FFF2-40B4-BE49-F238E27FC236}">
                <a16:creationId xmlns:a16="http://schemas.microsoft.com/office/drawing/2014/main" id="{07D2EBD2-C54F-45F4-9D68-12E630F9BDD6}"/>
              </a:ext>
            </a:extLst>
          </p:cNvPr>
          <p:cNvSpPr>
            <a:spLocks noChangeAspect="1" noEditPoints="1"/>
          </p:cNvSpPr>
          <p:nvPr/>
        </p:nvSpPr>
        <p:spPr bwMode="auto">
          <a:xfrm>
            <a:off x="5257319" y="4739925"/>
            <a:ext cx="523205" cy="34912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IoT_Hub" title="Icon of circles connecting to a center circle surrounded by brackets">
            <a:extLst>
              <a:ext uri="{FF2B5EF4-FFF2-40B4-BE49-F238E27FC236}">
                <a16:creationId xmlns:a16="http://schemas.microsoft.com/office/drawing/2014/main" id="{5C12A2FE-C35C-4B35-A6E4-BD4BE14F654B}"/>
              </a:ext>
            </a:extLst>
          </p:cNvPr>
          <p:cNvSpPr>
            <a:spLocks noChangeAspect="1" noEditPoints="1"/>
          </p:cNvSpPr>
          <p:nvPr/>
        </p:nvSpPr>
        <p:spPr bwMode="auto">
          <a:xfrm>
            <a:off x="3722208" y="4681654"/>
            <a:ext cx="393670" cy="393670"/>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TextBox 103">
            <a:extLst>
              <a:ext uri="{FF2B5EF4-FFF2-40B4-BE49-F238E27FC236}">
                <a16:creationId xmlns:a16="http://schemas.microsoft.com/office/drawing/2014/main" id="{79508CE9-34DC-48E9-B65C-9B926337EB63}"/>
              </a:ext>
            </a:extLst>
          </p:cNvPr>
          <p:cNvSpPr txBox="1"/>
          <p:nvPr/>
        </p:nvSpPr>
        <p:spPr>
          <a:xfrm>
            <a:off x="2940297" y="4181422"/>
            <a:ext cx="935755" cy="21095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3C3C41"/>
                </a:solidFill>
                <a:effectLst/>
                <a:uLnTx/>
                <a:uFillTx/>
                <a:latin typeface="Segoe UI Semibold"/>
                <a:ea typeface="+mn-ea"/>
                <a:cs typeface="+mn-cs"/>
              </a:rPr>
              <a:t>SQL</a:t>
            </a:r>
          </a:p>
        </p:txBody>
      </p:sp>
      <p:sp>
        <p:nvSpPr>
          <p:cNvPr id="105" name="Database_EFC7" title="Icon of a cylinder">
            <a:extLst>
              <a:ext uri="{FF2B5EF4-FFF2-40B4-BE49-F238E27FC236}">
                <a16:creationId xmlns:a16="http://schemas.microsoft.com/office/drawing/2014/main" id="{CAC619DE-1D6C-48DB-9F19-D645BAD3C2A9}"/>
              </a:ext>
            </a:extLst>
          </p:cNvPr>
          <p:cNvSpPr>
            <a:spLocks noChangeAspect="1" noEditPoints="1"/>
          </p:cNvSpPr>
          <p:nvPr/>
        </p:nvSpPr>
        <p:spPr bwMode="auto">
          <a:xfrm>
            <a:off x="3236834" y="3617499"/>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06" name="Text">
            <a:extLst>
              <a:ext uri="{FF2B5EF4-FFF2-40B4-BE49-F238E27FC236}">
                <a16:creationId xmlns:a16="http://schemas.microsoft.com/office/drawing/2014/main" id="{3A4F9BDC-71FF-451C-BBFE-E9276F7BA62D}"/>
              </a:ext>
            </a:extLst>
          </p:cNvPr>
          <p:cNvSpPr/>
          <p:nvPr/>
        </p:nvSpPr>
        <p:spPr bwMode="auto">
          <a:xfrm>
            <a:off x="2830358" y="6072032"/>
            <a:ext cx="3574697" cy="651717"/>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2353" b="0" i="0" u="none" strike="noStrike" kern="0" cap="none" spc="-49" normalizeH="0" baseline="0" noProof="0">
                <a:ln>
                  <a:noFill/>
                </a:ln>
                <a:solidFill>
                  <a:srgbClr val="0078D4"/>
                </a:solidFill>
                <a:effectLst/>
                <a:uLnTx/>
                <a:uFillTx/>
                <a:latin typeface="Segoe UI Semibold"/>
                <a:ea typeface="+mn-ea"/>
                <a:cs typeface="+mn-cs"/>
              </a:rPr>
              <a:t>Azure Security Center</a:t>
            </a:r>
          </a:p>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2353" b="0" i="0" u="none" strike="noStrike" kern="0" cap="none" spc="-49" normalizeH="0" baseline="0" noProof="0">
                <a:ln>
                  <a:noFill/>
                </a:ln>
                <a:solidFill>
                  <a:srgbClr val="1A1A1A"/>
                </a:solidFill>
                <a:effectLst/>
                <a:uLnTx/>
                <a:uFillTx/>
                <a:latin typeface="Segoe UI Semibold"/>
                <a:ea typeface="+mn-ea"/>
                <a:cs typeface="+mn-cs"/>
              </a:rPr>
              <a:t>Cloud Workload Protection</a:t>
            </a:r>
            <a:endParaRPr kumimoji="0" lang="en-US" sz="1765" b="0" i="0" u="none" strike="noStrike" kern="0" cap="none" spc="-49" normalizeH="0" baseline="0" noProof="0">
              <a:ln>
                <a:noFill/>
              </a:ln>
              <a:solidFill>
                <a:srgbClr val="1A1A1A"/>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2AEDA73B-7ECD-4997-AE6E-BD5243EF081B}"/>
              </a:ext>
            </a:extLst>
          </p:cNvPr>
          <p:cNvGrpSpPr/>
          <p:nvPr/>
        </p:nvGrpSpPr>
        <p:grpSpPr>
          <a:xfrm>
            <a:off x="4449066" y="3397825"/>
            <a:ext cx="571002" cy="607928"/>
            <a:chOff x="3208498" y="3392590"/>
            <a:chExt cx="582452" cy="620118"/>
          </a:xfrm>
        </p:grpSpPr>
        <p:sp>
          <p:nvSpPr>
            <p:cNvPr id="107" name="Shield_EA18" title="Icon of a shield">
              <a:extLst>
                <a:ext uri="{FF2B5EF4-FFF2-40B4-BE49-F238E27FC236}">
                  <a16:creationId xmlns:a16="http://schemas.microsoft.com/office/drawing/2014/main" id="{E6BEBA56-B35D-435F-A399-784B285F6E88}"/>
                </a:ext>
              </a:extLst>
            </p:cNvPr>
            <p:cNvSpPr>
              <a:spLocks noChangeAspect="1"/>
            </p:cNvSpPr>
            <p:nvPr/>
          </p:nvSpPr>
          <p:spPr bwMode="auto">
            <a:xfrm>
              <a:off x="3208498"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Lock" title="Icon of a padlock">
              <a:extLst>
                <a:ext uri="{FF2B5EF4-FFF2-40B4-BE49-F238E27FC236}">
                  <a16:creationId xmlns:a16="http://schemas.microsoft.com/office/drawing/2014/main" id="{5556B594-E1AC-40E6-B96C-B24085E62863}"/>
                </a:ext>
              </a:extLst>
            </p:cNvPr>
            <p:cNvSpPr>
              <a:spLocks noChangeAspect="1" noEditPoints="1"/>
            </p:cNvSpPr>
            <p:nvPr/>
          </p:nvSpPr>
          <p:spPr bwMode="auto">
            <a:xfrm>
              <a:off x="3402079" y="3523707"/>
              <a:ext cx="195290" cy="2729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2" name="Oval 111">
            <a:extLst>
              <a:ext uri="{FF2B5EF4-FFF2-40B4-BE49-F238E27FC236}">
                <a16:creationId xmlns:a16="http://schemas.microsoft.com/office/drawing/2014/main" id="{BBB15EBD-6167-4375-9806-B087DF4C5AE0}"/>
              </a:ext>
            </a:extLst>
          </p:cNvPr>
          <p:cNvSpPr/>
          <p:nvPr/>
        </p:nvSpPr>
        <p:spPr bwMode="auto">
          <a:xfrm>
            <a:off x="7807929" y="1932043"/>
            <a:ext cx="4055322" cy="4055322"/>
          </a:xfrm>
          <a:prstGeom prst="ellipse">
            <a:avLst/>
          </a:prstGeom>
          <a:solidFill>
            <a:schemeClr val="bg2"/>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4" name="Oval 113">
            <a:extLst>
              <a:ext uri="{FF2B5EF4-FFF2-40B4-BE49-F238E27FC236}">
                <a16:creationId xmlns:a16="http://schemas.microsoft.com/office/drawing/2014/main" id="{3093A47A-5D51-4578-A26B-5517804CDB6C}"/>
              </a:ext>
            </a:extLst>
          </p:cNvPr>
          <p:cNvSpPr/>
          <p:nvPr/>
        </p:nvSpPr>
        <p:spPr bwMode="auto">
          <a:xfrm>
            <a:off x="8953842" y="3052466"/>
            <a:ext cx="1747081" cy="174707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
            <a:extLst>
              <a:ext uri="{FF2B5EF4-FFF2-40B4-BE49-F238E27FC236}">
                <a16:creationId xmlns:a16="http://schemas.microsoft.com/office/drawing/2014/main" id="{5910B183-A75A-487D-B2FE-A82FFCCBCE9B}"/>
              </a:ext>
            </a:extLst>
          </p:cNvPr>
          <p:cNvSpPr/>
          <p:nvPr/>
        </p:nvSpPr>
        <p:spPr bwMode="auto">
          <a:xfrm>
            <a:off x="8608811" y="6072032"/>
            <a:ext cx="2437141" cy="651717"/>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2353" b="0" i="0" u="none" strike="noStrike" kern="0" cap="none" spc="-49" normalizeH="0" baseline="0" noProof="0">
                <a:ln>
                  <a:noFill/>
                </a:ln>
                <a:solidFill>
                  <a:srgbClr val="0078D4"/>
                </a:solidFill>
                <a:effectLst/>
                <a:uLnTx/>
                <a:uFillTx/>
                <a:latin typeface="Segoe UI Semibold"/>
                <a:ea typeface="+mn-ea"/>
                <a:cs typeface="+mn-cs"/>
              </a:rPr>
              <a:t>Azure Sentinel</a:t>
            </a:r>
          </a:p>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2353" b="0" i="0" u="none" strike="noStrike" kern="0" cap="none" spc="-49" normalizeH="0" baseline="0" noProof="0">
                <a:ln>
                  <a:noFill/>
                </a:ln>
                <a:solidFill>
                  <a:srgbClr val="1A1A1A"/>
                </a:solidFill>
                <a:effectLst/>
                <a:uLnTx/>
                <a:uFillTx/>
                <a:latin typeface="Segoe UI Semibold"/>
                <a:ea typeface="+mn-ea"/>
                <a:cs typeface="+mn-cs"/>
              </a:rPr>
              <a:t>Cloud Native SIEM</a:t>
            </a:r>
          </a:p>
        </p:txBody>
      </p:sp>
      <p:sp>
        <p:nvSpPr>
          <p:cNvPr id="134" name="TextBox 133">
            <a:extLst>
              <a:ext uri="{FF2B5EF4-FFF2-40B4-BE49-F238E27FC236}">
                <a16:creationId xmlns:a16="http://schemas.microsoft.com/office/drawing/2014/main" id="{5FC20632-CF37-4216-A11E-FB859676C87B}"/>
              </a:ext>
            </a:extLst>
          </p:cNvPr>
          <p:cNvSpPr txBox="1"/>
          <p:nvPr/>
        </p:nvSpPr>
        <p:spPr>
          <a:xfrm>
            <a:off x="9751030" y="2323383"/>
            <a:ext cx="935755" cy="422166"/>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000000"/>
                </a:solidFill>
                <a:effectLst/>
                <a:uLnTx/>
                <a:uFillTx/>
                <a:latin typeface="Segoe UI Semibold"/>
                <a:ea typeface="+mn-ea"/>
                <a:cs typeface="+mn-cs"/>
              </a:rPr>
              <a:t>Microsoft 365</a:t>
            </a:r>
          </a:p>
        </p:txBody>
      </p:sp>
      <p:sp>
        <p:nvSpPr>
          <p:cNvPr id="144" name="arrow_15" title="Icon of a arrow in a circle pointed right">
            <a:extLst>
              <a:ext uri="{FF2B5EF4-FFF2-40B4-BE49-F238E27FC236}">
                <a16:creationId xmlns:a16="http://schemas.microsoft.com/office/drawing/2014/main" id="{245995B8-A24C-4E78-A259-9B0979A9C452}"/>
              </a:ext>
            </a:extLst>
          </p:cNvPr>
          <p:cNvSpPr>
            <a:spLocks noChangeAspect="1" noEditPoints="1"/>
          </p:cNvSpPr>
          <p:nvPr/>
        </p:nvSpPr>
        <p:spPr bwMode="auto">
          <a:xfrm rot="10800000">
            <a:off x="2161812" y="3680810"/>
            <a:ext cx="484065" cy="48186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36B45E93-115F-49F4-89E2-AA7FE111675F}"/>
              </a:ext>
            </a:extLst>
          </p:cNvPr>
          <p:cNvGrpSpPr/>
          <p:nvPr/>
        </p:nvGrpSpPr>
        <p:grpSpPr>
          <a:xfrm>
            <a:off x="9541880" y="3397825"/>
            <a:ext cx="571002" cy="607928"/>
            <a:chOff x="8563600" y="3392590"/>
            <a:chExt cx="582452" cy="620118"/>
          </a:xfrm>
        </p:grpSpPr>
        <p:sp>
          <p:nvSpPr>
            <p:cNvPr id="132" name="Shield_EA18" title="Icon of a shield">
              <a:extLst>
                <a:ext uri="{FF2B5EF4-FFF2-40B4-BE49-F238E27FC236}">
                  <a16:creationId xmlns:a16="http://schemas.microsoft.com/office/drawing/2014/main" id="{E8822BB4-7801-47F0-889E-4A9E02F8DFAE}"/>
                </a:ext>
              </a:extLst>
            </p:cNvPr>
            <p:cNvSpPr>
              <a:spLocks noChangeAspect="1"/>
            </p:cNvSpPr>
            <p:nvPr/>
          </p:nvSpPr>
          <p:spPr bwMode="auto">
            <a:xfrm>
              <a:off x="8563600"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936C756-8869-47BA-A1B9-53E50BF68C2F}"/>
                </a:ext>
              </a:extLst>
            </p:cNvPr>
            <p:cNvGrpSpPr/>
            <p:nvPr/>
          </p:nvGrpSpPr>
          <p:grpSpPr>
            <a:xfrm>
              <a:off x="8705599" y="3555406"/>
              <a:ext cx="298450" cy="209550"/>
              <a:chOff x="6089650" y="5053013"/>
              <a:chExt cx="298450" cy="209550"/>
            </a:xfrm>
          </p:grpSpPr>
          <p:sp>
            <p:nvSpPr>
              <p:cNvPr id="24" name="Oval 17">
                <a:extLst>
                  <a:ext uri="{FF2B5EF4-FFF2-40B4-BE49-F238E27FC236}">
                    <a16:creationId xmlns:a16="http://schemas.microsoft.com/office/drawing/2014/main" id="{A3721033-86FA-4364-8F50-BAAD2237F260}"/>
                  </a:ext>
                </a:extLst>
              </p:cNvPr>
              <p:cNvSpPr>
                <a:spLocks noChangeArrowheads="1"/>
              </p:cNvSpPr>
              <p:nvPr/>
            </p:nvSpPr>
            <p:spPr bwMode="auto">
              <a:xfrm>
                <a:off x="6180138" y="5148263"/>
                <a:ext cx="114300" cy="114300"/>
              </a:xfrm>
              <a:prstGeom prst="ellips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18">
                <a:extLst>
                  <a:ext uri="{FF2B5EF4-FFF2-40B4-BE49-F238E27FC236}">
                    <a16:creationId xmlns:a16="http://schemas.microsoft.com/office/drawing/2014/main" id="{653261B4-A277-4E3E-8A02-AD89839EF6D9}"/>
                  </a:ext>
                </a:extLst>
              </p:cNvPr>
              <p:cNvSpPr>
                <a:spLocks/>
              </p:cNvSpPr>
              <p:nvPr/>
            </p:nvSpPr>
            <p:spPr bwMode="auto">
              <a:xfrm>
                <a:off x="6089650" y="5053013"/>
                <a:ext cx="298450" cy="152400"/>
              </a:xfrm>
              <a:custGeom>
                <a:avLst/>
                <a:gdLst>
                  <a:gd name="T0" fmla="*/ 0 w 89"/>
                  <a:gd name="T1" fmla="*/ 45 h 45"/>
                  <a:gd name="T2" fmla="*/ 44 w 89"/>
                  <a:gd name="T3" fmla="*/ 0 h 45"/>
                  <a:gd name="T4" fmla="*/ 89 w 89"/>
                  <a:gd name="T5" fmla="*/ 45 h 45"/>
                </a:gdLst>
                <a:ahLst/>
                <a:cxnLst>
                  <a:cxn ang="0">
                    <a:pos x="T0" y="T1"/>
                  </a:cxn>
                  <a:cxn ang="0">
                    <a:pos x="T2" y="T3"/>
                  </a:cxn>
                  <a:cxn ang="0">
                    <a:pos x="T4" y="T5"/>
                  </a:cxn>
                </a:cxnLst>
                <a:rect l="0" t="0" r="r" b="b"/>
                <a:pathLst>
                  <a:path w="89" h="45">
                    <a:moveTo>
                      <a:pt x="0" y="45"/>
                    </a:moveTo>
                    <a:cubicBezTo>
                      <a:pt x="0" y="20"/>
                      <a:pt x="20" y="0"/>
                      <a:pt x="44" y="0"/>
                    </a:cubicBezTo>
                    <a:cubicBezTo>
                      <a:pt x="69" y="0"/>
                      <a:pt x="89" y="20"/>
                      <a:pt x="89" y="4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1" name="TextBox 50">
            <a:extLst>
              <a:ext uri="{FF2B5EF4-FFF2-40B4-BE49-F238E27FC236}">
                <a16:creationId xmlns:a16="http://schemas.microsoft.com/office/drawing/2014/main" id="{DE9DB823-09B8-4E55-A518-F00EAD2F757E}"/>
              </a:ext>
            </a:extLst>
          </p:cNvPr>
          <p:cNvSpPr txBox="1"/>
          <p:nvPr/>
        </p:nvSpPr>
        <p:spPr>
          <a:xfrm>
            <a:off x="4071978" y="4137357"/>
            <a:ext cx="1325179" cy="422166"/>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a:ea typeface="+mn-ea"/>
                <a:cs typeface="+mn-cs"/>
              </a:rPr>
              <a:t>Azure Security Center</a:t>
            </a:r>
          </a:p>
        </p:txBody>
      </p:sp>
      <p:sp>
        <p:nvSpPr>
          <p:cNvPr id="52" name="TextBox 51">
            <a:extLst>
              <a:ext uri="{FF2B5EF4-FFF2-40B4-BE49-F238E27FC236}">
                <a16:creationId xmlns:a16="http://schemas.microsoft.com/office/drawing/2014/main" id="{BAA01E7D-2480-4442-AEE6-201D0EDFD249}"/>
              </a:ext>
            </a:extLst>
          </p:cNvPr>
          <p:cNvSpPr txBox="1"/>
          <p:nvPr/>
        </p:nvSpPr>
        <p:spPr>
          <a:xfrm>
            <a:off x="9163234" y="4137357"/>
            <a:ext cx="1325179" cy="422166"/>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a:ln>
                  <a:noFill/>
                </a:ln>
                <a:solidFill>
                  <a:srgbClr val="FFFFFF"/>
                </a:solidFill>
                <a:effectLst/>
                <a:uLnTx/>
                <a:uFillTx/>
                <a:latin typeface="Segoe UI Semibold"/>
                <a:ea typeface="+mn-ea"/>
                <a:cs typeface="+mn-cs"/>
              </a:rPr>
              <a:t>Sentinel</a:t>
            </a:r>
          </a:p>
        </p:txBody>
      </p:sp>
      <p:sp>
        <p:nvSpPr>
          <p:cNvPr id="3" name="Rectangle 2">
            <a:extLst>
              <a:ext uri="{FF2B5EF4-FFF2-40B4-BE49-F238E27FC236}">
                <a16:creationId xmlns:a16="http://schemas.microsoft.com/office/drawing/2014/main" id="{1A14E490-2129-4FEC-8DE9-6F0BEE732E9B}"/>
              </a:ext>
            </a:extLst>
          </p:cNvPr>
          <p:cNvSpPr/>
          <p:nvPr/>
        </p:nvSpPr>
        <p:spPr>
          <a:xfrm>
            <a:off x="6766242" y="4253915"/>
            <a:ext cx="1152944"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49" normalizeH="0" baseline="0" noProof="0">
                <a:ln>
                  <a:noFill/>
                </a:ln>
                <a:solidFill>
                  <a:srgbClr val="FFFFFF"/>
                </a:solidFill>
                <a:effectLst/>
                <a:uLnTx/>
                <a:uFillTx/>
                <a:latin typeface="Segoe UI Semibold"/>
                <a:ea typeface="+mn-ea"/>
                <a:cs typeface="+mn-cs"/>
              </a:rPr>
              <a:t>ASC Connector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9871F725-66D6-4DC8-8F94-397AD26978FE}"/>
              </a:ext>
            </a:extLst>
          </p:cNvPr>
          <p:cNvGrpSpPr/>
          <p:nvPr/>
        </p:nvGrpSpPr>
        <p:grpSpPr>
          <a:xfrm>
            <a:off x="585814" y="2717721"/>
            <a:ext cx="813704" cy="813704"/>
            <a:chOff x="276901" y="2258566"/>
            <a:chExt cx="813704" cy="813704"/>
          </a:xfrm>
        </p:grpSpPr>
        <p:sp>
          <p:nvSpPr>
            <p:cNvPr id="63" name="Oval 62">
              <a:extLst>
                <a:ext uri="{FF2B5EF4-FFF2-40B4-BE49-F238E27FC236}">
                  <a16:creationId xmlns:a16="http://schemas.microsoft.com/office/drawing/2014/main" id="{8F7A9CEB-8771-4023-A789-353D07798B6C}"/>
                </a:ext>
              </a:extLst>
            </p:cNvPr>
            <p:cNvSpPr/>
            <p:nvPr/>
          </p:nvSpPr>
          <p:spPr bwMode="auto">
            <a:xfrm>
              <a:off x="276901" y="2258566"/>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90" name="Picture 2" descr="Image result for log analytics logo">
              <a:extLst>
                <a:ext uri="{FF2B5EF4-FFF2-40B4-BE49-F238E27FC236}">
                  <a16:creationId xmlns:a16="http://schemas.microsoft.com/office/drawing/2014/main" id="{7959CB85-1F55-4438-947A-5F73CB282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67" y="2483233"/>
              <a:ext cx="364370" cy="364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E797A6F-74A8-47C0-AFA3-08566C6112D3}"/>
              </a:ext>
            </a:extLst>
          </p:cNvPr>
          <p:cNvGrpSpPr/>
          <p:nvPr/>
        </p:nvGrpSpPr>
        <p:grpSpPr>
          <a:xfrm>
            <a:off x="581989" y="4221357"/>
            <a:ext cx="813704" cy="813704"/>
            <a:chOff x="276901" y="3220214"/>
            <a:chExt cx="813704" cy="813704"/>
          </a:xfrm>
        </p:grpSpPr>
        <p:sp>
          <p:nvSpPr>
            <p:cNvPr id="64" name="Oval 63">
              <a:extLst>
                <a:ext uri="{FF2B5EF4-FFF2-40B4-BE49-F238E27FC236}">
                  <a16:creationId xmlns:a16="http://schemas.microsoft.com/office/drawing/2014/main" id="{C799F815-4000-415C-A59D-FA0E27A10564}"/>
                </a:ext>
              </a:extLst>
            </p:cNvPr>
            <p:cNvSpPr/>
            <p:nvPr/>
          </p:nvSpPr>
          <p:spPr bwMode="auto">
            <a:xfrm>
              <a:off x="276901" y="3220214"/>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1B441C-D944-4EC3-9455-9B8F6A41E2D3}"/>
                </a:ext>
              </a:extLst>
            </p:cNvPr>
            <p:cNvSpPr/>
            <p:nvPr/>
          </p:nvSpPr>
          <p:spPr>
            <a:xfrm>
              <a:off x="317305" y="3447087"/>
              <a:ext cx="732893"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SIEM</a:t>
              </a: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244AB312-D121-4F88-A860-B1D1292FB0E7}"/>
              </a:ext>
            </a:extLst>
          </p:cNvPr>
          <p:cNvGrpSpPr/>
          <p:nvPr/>
        </p:nvGrpSpPr>
        <p:grpSpPr>
          <a:xfrm>
            <a:off x="1081724" y="3471873"/>
            <a:ext cx="813704" cy="813704"/>
            <a:chOff x="276900" y="4181862"/>
            <a:chExt cx="813704" cy="813704"/>
          </a:xfrm>
        </p:grpSpPr>
        <p:sp>
          <p:nvSpPr>
            <p:cNvPr id="65" name="Oval 64">
              <a:extLst>
                <a:ext uri="{FF2B5EF4-FFF2-40B4-BE49-F238E27FC236}">
                  <a16:creationId xmlns:a16="http://schemas.microsoft.com/office/drawing/2014/main" id="{26B5896E-8672-481B-87EC-422EBCC45C9A}"/>
                </a:ext>
              </a:extLst>
            </p:cNvPr>
            <p:cNvSpPr/>
            <p:nvPr/>
          </p:nvSpPr>
          <p:spPr bwMode="auto">
            <a:xfrm>
              <a:off x="276900" y="4181862"/>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92" name="Picture 4" descr="Image result for event hub icon">
              <a:extLst>
                <a:ext uri="{FF2B5EF4-FFF2-40B4-BE49-F238E27FC236}">
                  <a16:creationId xmlns:a16="http://schemas.microsoft.com/office/drawing/2014/main" id="{3D7B9A0A-0E92-46A1-840D-ADF98BC89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86" y="4360354"/>
              <a:ext cx="456720" cy="456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F30A633-D387-45D9-BCBD-A21E3ADE6D38}"/>
              </a:ext>
            </a:extLst>
          </p:cNvPr>
          <p:cNvGrpSpPr/>
          <p:nvPr/>
        </p:nvGrpSpPr>
        <p:grpSpPr>
          <a:xfrm>
            <a:off x="85322" y="3476833"/>
            <a:ext cx="813704" cy="813704"/>
            <a:chOff x="1190046" y="2753043"/>
            <a:chExt cx="813704" cy="813704"/>
          </a:xfrm>
        </p:grpSpPr>
        <p:sp>
          <p:nvSpPr>
            <p:cNvPr id="66" name="Oval 65">
              <a:extLst>
                <a:ext uri="{FF2B5EF4-FFF2-40B4-BE49-F238E27FC236}">
                  <a16:creationId xmlns:a16="http://schemas.microsoft.com/office/drawing/2014/main" id="{97476121-8A51-430A-8DD2-F6B37CEBE951}"/>
                </a:ext>
              </a:extLst>
            </p:cNvPr>
            <p:cNvSpPr/>
            <p:nvPr/>
          </p:nvSpPr>
          <p:spPr bwMode="auto">
            <a:xfrm>
              <a:off x="1190046" y="2753043"/>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94" name="Picture 6" descr="Image result for kusto icon">
              <a:extLst>
                <a:ext uri="{FF2B5EF4-FFF2-40B4-BE49-F238E27FC236}">
                  <a16:creationId xmlns:a16="http://schemas.microsoft.com/office/drawing/2014/main" id="{37238C50-D3B2-42FF-9A60-0B2C935C5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84" y="2953682"/>
              <a:ext cx="462693" cy="4626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067E8B88-57A6-489C-BFDF-13C4440E4205}"/>
              </a:ext>
            </a:extLst>
          </p:cNvPr>
          <p:cNvGrpSpPr/>
          <p:nvPr/>
        </p:nvGrpSpPr>
        <p:grpSpPr>
          <a:xfrm>
            <a:off x="1531299" y="2685415"/>
            <a:ext cx="813704" cy="813704"/>
            <a:chOff x="1190045" y="3714691"/>
            <a:chExt cx="813704" cy="813704"/>
          </a:xfrm>
        </p:grpSpPr>
        <p:sp>
          <p:nvSpPr>
            <p:cNvPr id="67" name="Oval 66">
              <a:extLst>
                <a:ext uri="{FF2B5EF4-FFF2-40B4-BE49-F238E27FC236}">
                  <a16:creationId xmlns:a16="http://schemas.microsoft.com/office/drawing/2014/main" id="{4F4DAF88-5F9E-4135-B3BD-BF2DDA093905}"/>
                </a:ext>
              </a:extLst>
            </p:cNvPr>
            <p:cNvSpPr/>
            <p:nvPr/>
          </p:nvSpPr>
          <p:spPr bwMode="auto">
            <a:xfrm>
              <a:off x="1190045" y="3714691"/>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96" name="Picture 8" descr="Image result for excel icon site:microsoft.com">
              <a:extLst>
                <a:ext uri="{FF2B5EF4-FFF2-40B4-BE49-F238E27FC236}">
                  <a16:creationId xmlns:a16="http://schemas.microsoft.com/office/drawing/2014/main" id="{6AE20DBC-5275-49FA-8105-1F5447F9E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911" y="3848911"/>
              <a:ext cx="538523" cy="538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980E16E-C189-4D0B-94C0-E111EB263A71}"/>
              </a:ext>
            </a:extLst>
          </p:cNvPr>
          <p:cNvGrpSpPr/>
          <p:nvPr/>
        </p:nvGrpSpPr>
        <p:grpSpPr>
          <a:xfrm>
            <a:off x="1565053" y="4241087"/>
            <a:ext cx="813704" cy="813704"/>
            <a:chOff x="1193137" y="4674978"/>
            <a:chExt cx="813704" cy="813704"/>
          </a:xfrm>
        </p:grpSpPr>
        <p:sp>
          <p:nvSpPr>
            <p:cNvPr id="85" name="Oval 84">
              <a:extLst>
                <a:ext uri="{FF2B5EF4-FFF2-40B4-BE49-F238E27FC236}">
                  <a16:creationId xmlns:a16="http://schemas.microsoft.com/office/drawing/2014/main" id="{F2849ED5-D6F7-4C85-99CA-4D3C2676766F}"/>
                </a:ext>
              </a:extLst>
            </p:cNvPr>
            <p:cNvSpPr/>
            <p:nvPr/>
          </p:nvSpPr>
          <p:spPr bwMode="auto">
            <a:xfrm>
              <a:off x="1193137" y="4674978"/>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98" name="Picture 10" descr="Image result for azure resource graph icon">
              <a:extLst>
                <a:ext uri="{FF2B5EF4-FFF2-40B4-BE49-F238E27FC236}">
                  <a16:creationId xmlns:a16="http://schemas.microsoft.com/office/drawing/2014/main" id="{100F26F3-01CE-4D69-BA45-7BC1EE05B1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252" y="4904256"/>
              <a:ext cx="425093" cy="425093"/>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arrow_15" title="Icon of a arrow in a circle pointed right">
            <a:extLst>
              <a:ext uri="{FF2B5EF4-FFF2-40B4-BE49-F238E27FC236}">
                <a16:creationId xmlns:a16="http://schemas.microsoft.com/office/drawing/2014/main" id="{E77586E8-5F9F-4C57-98CB-44E698FD7651}"/>
              </a:ext>
            </a:extLst>
          </p:cNvPr>
          <p:cNvSpPr>
            <a:spLocks noChangeAspect="1" noEditPoints="1"/>
          </p:cNvSpPr>
          <p:nvPr/>
        </p:nvSpPr>
        <p:spPr bwMode="auto">
          <a:xfrm>
            <a:off x="7103771" y="3677326"/>
            <a:ext cx="484065" cy="48186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3524B338-719B-4B28-8331-3F96C02BA54E}"/>
              </a:ext>
            </a:extLst>
          </p:cNvPr>
          <p:cNvGrpSpPr/>
          <p:nvPr/>
        </p:nvGrpSpPr>
        <p:grpSpPr>
          <a:xfrm>
            <a:off x="7920257" y="3721342"/>
            <a:ext cx="903193" cy="599096"/>
            <a:chOff x="8897071" y="1208684"/>
            <a:chExt cx="1312653" cy="853647"/>
          </a:xfrm>
        </p:grpSpPr>
        <p:sp>
          <p:nvSpPr>
            <p:cNvPr id="70" name="Data">
              <a:extLst>
                <a:ext uri="{FF2B5EF4-FFF2-40B4-BE49-F238E27FC236}">
                  <a16:creationId xmlns:a16="http://schemas.microsoft.com/office/drawing/2014/main" id="{B2A92113-C23B-41AF-AA8E-45E425C9CE6C}"/>
                </a:ext>
              </a:extLst>
            </p:cNvPr>
            <p:cNvSpPr/>
            <p:nvPr/>
          </p:nvSpPr>
          <p:spPr bwMode="auto">
            <a:xfrm>
              <a:off x="8897071" y="1578774"/>
              <a:ext cx="1312653" cy="48355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Multi-cloud</a:t>
              </a:r>
            </a:p>
          </p:txBody>
        </p:sp>
        <p:grpSp>
          <p:nvGrpSpPr>
            <p:cNvPr id="71" name="Group 161">
              <a:extLst>
                <a:ext uri="{FF2B5EF4-FFF2-40B4-BE49-F238E27FC236}">
                  <a16:creationId xmlns:a16="http://schemas.microsoft.com/office/drawing/2014/main" id="{157C93D3-4915-43F7-8A96-BA10C1E037E9}"/>
                </a:ext>
              </a:extLst>
            </p:cNvPr>
            <p:cNvGrpSpPr>
              <a:grpSpLocks noChangeAspect="1"/>
            </p:cNvGrpSpPr>
            <p:nvPr/>
          </p:nvGrpSpPr>
          <p:grpSpPr bwMode="auto">
            <a:xfrm>
              <a:off x="9223320" y="1208684"/>
              <a:ext cx="642844" cy="393125"/>
              <a:chOff x="5010" y="2147"/>
              <a:chExt cx="260" cy="159"/>
            </a:xfrm>
            <a:solidFill>
              <a:schemeClr val="accent2"/>
            </a:solidFill>
          </p:grpSpPr>
          <p:sp>
            <p:nvSpPr>
              <p:cNvPr id="72" name="Freeform 162">
                <a:extLst>
                  <a:ext uri="{FF2B5EF4-FFF2-40B4-BE49-F238E27FC236}">
                    <a16:creationId xmlns:a16="http://schemas.microsoft.com/office/drawing/2014/main" id="{1E8EE1CE-4096-4726-9A66-F65031DDE6A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163">
                <a:extLst>
                  <a:ext uri="{FF2B5EF4-FFF2-40B4-BE49-F238E27FC236}">
                    <a16:creationId xmlns:a16="http://schemas.microsoft.com/office/drawing/2014/main" id="{DA86D65F-BBE9-41A1-9C7C-D3B2AB03539C}"/>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78" name="TextBox 77">
            <a:extLst>
              <a:ext uri="{FF2B5EF4-FFF2-40B4-BE49-F238E27FC236}">
                <a16:creationId xmlns:a16="http://schemas.microsoft.com/office/drawing/2014/main" id="{FB8C39A7-F490-42B0-841C-A15F6149DB57}"/>
              </a:ext>
            </a:extLst>
          </p:cNvPr>
          <p:cNvSpPr txBox="1"/>
          <p:nvPr/>
        </p:nvSpPr>
        <p:spPr>
          <a:xfrm>
            <a:off x="8416273" y="5175061"/>
            <a:ext cx="1245941" cy="506901"/>
          </a:xfrm>
          <a:prstGeom prst="rect">
            <a:avLst/>
          </a:prstGeom>
          <a:noFill/>
        </p:spPr>
        <p:txBody>
          <a:bodyPr wrap="none" lIns="179285" tIns="143428" rIns="179285" bIns="143428"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Network</a:t>
            </a:r>
          </a:p>
        </p:txBody>
      </p:sp>
      <p:sp>
        <p:nvSpPr>
          <p:cNvPr id="79" name="TextBox 78">
            <a:extLst>
              <a:ext uri="{FF2B5EF4-FFF2-40B4-BE49-F238E27FC236}">
                <a16:creationId xmlns:a16="http://schemas.microsoft.com/office/drawing/2014/main" id="{4688D89E-7E68-4006-B595-09990A39875D}"/>
              </a:ext>
            </a:extLst>
          </p:cNvPr>
          <p:cNvSpPr txBox="1"/>
          <p:nvPr/>
        </p:nvSpPr>
        <p:spPr>
          <a:xfrm>
            <a:off x="8644036" y="2877264"/>
            <a:ext cx="651226" cy="506901"/>
          </a:xfrm>
          <a:prstGeom prst="rect">
            <a:avLst/>
          </a:prstGeom>
          <a:noFill/>
        </p:spPr>
        <p:txBody>
          <a:bodyPr wrap="none" lIns="179285" tIns="143428" rIns="179285" bIns="143428"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IoT</a:t>
            </a:r>
          </a:p>
        </p:txBody>
      </p:sp>
      <p:grpSp>
        <p:nvGrpSpPr>
          <p:cNvPr id="95" name="Group 94">
            <a:extLst>
              <a:ext uri="{FF2B5EF4-FFF2-40B4-BE49-F238E27FC236}">
                <a16:creationId xmlns:a16="http://schemas.microsoft.com/office/drawing/2014/main" id="{0F8C9BBB-7609-4AB9-8DF3-8DC377886280}"/>
              </a:ext>
            </a:extLst>
          </p:cNvPr>
          <p:cNvGrpSpPr/>
          <p:nvPr/>
        </p:nvGrpSpPr>
        <p:grpSpPr>
          <a:xfrm>
            <a:off x="10232188" y="4767831"/>
            <a:ext cx="789518" cy="876980"/>
            <a:chOff x="12503634" y="3221348"/>
            <a:chExt cx="805349" cy="894566"/>
          </a:xfrm>
        </p:grpSpPr>
        <p:pic>
          <p:nvPicPr>
            <p:cNvPr id="96" name="Graphic 95">
              <a:extLst>
                <a:ext uri="{FF2B5EF4-FFF2-40B4-BE49-F238E27FC236}">
                  <a16:creationId xmlns:a16="http://schemas.microsoft.com/office/drawing/2014/main" id="{83071D08-637A-483F-B99B-4C1469EAE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90715" y="3221348"/>
              <a:ext cx="435297" cy="378519"/>
            </a:xfrm>
            <a:prstGeom prst="rect">
              <a:avLst/>
            </a:prstGeom>
          </p:spPr>
        </p:pic>
        <p:sp>
          <p:nvSpPr>
            <p:cNvPr id="97" name="TextBox 96">
              <a:extLst>
                <a:ext uri="{FF2B5EF4-FFF2-40B4-BE49-F238E27FC236}">
                  <a16:creationId xmlns:a16="http://schemas.microsoft.com/office/drawing/2014/main" id="{6D1D3FD8-7951-4773-B635-53C9ECC13808}"/>
                </a:ext>
              </a:extLst>
            </p:cNvPr>
            <p:cNvSpPr txBox="1"/>
            <p:nvPr/>
          </p:nvSpPr>
          <p:spPr>
            <a:xfrm>
              <a:off x="12503634" y="3598849"/>
              <a:ext cx="805349" cy="517065"/>
            </a:xfrm>
            <a:prstGeom prst="rect">
              <a:avLst/>
            </a:prstGeom>
            <a:noFill/>
          </p:spPr>
          <p:txBody>
            <a:bodyPr wrap="none" lIns="179285" tIns="143428" rIns="179285" bIns="143428"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Data</a:t>
              </a:r>
            </a:p>
          </p:txBody>
        </p:sp>
      </p:grpSp>
      <p:grpSp>
        <p:nvGrpSpPr>
          <p:cNvPr id="98" name="Group 97">
            <a:extLst>
              <a:ext uri="{FF2B5EF4-FFF2-40B4-BE49-F238E27FC236}">
                <a16:creationId xmlns:a16="http://schemas.microsoft.com/office/drawing/2014/main" id="{3748C8CC-C6B9-474B-8C37-F5C0ECA252FB}"/>
              </a:ext>
            </a:extLst>
          </p:cNvPr>
          <p:cNvGrpSpPr/>
          <p:nvPr/>
        </p:nvGrpSpPr>
        <p:grpSpPr>
          <a:xfrm>
            <a:off x="10639879" y="2978715"/>
            <a:ext cx="1096248" cy="1080445"/>
            <a:chOff x="10152117" y="2125147"/>
            <a:chExt cx="1096248" cy="1080445"/>
          </a:xfrm>
        </p:grpSpPr>
        <p:sp>
          <p:nvSpPr>
            <p:cNvPr id="100" name="TextBox 99">
              <a:extLst>
                <a:ext uri="{FF2B5EF4-FFF2-40B4-BE49-F238E27FC236}">
                  <a16:creationId xmlns:a16="http://schemas.microsoft.com/office/drawing/2014/main" id="{DC88949B-A568-45D9-AF04-CEAD716FB601}"/>
                </a:ext>
              </a:extLst>
            </p:cNvPr>
            <p:cNvSpPr txBox="1"/>
            <p:nvPr/>
          </p:nvSpPr>
          <p:spPr>
            <a:xfrm>
              <a:off x="10152117" y="2528136"/>
              <a:ext cx="1096248" cy="677456"/>
            </a:xfrm>
            <a:prstGeom prst="rect">
              <a:avLst/>
            </a:prstGeom>
            <a:noFill/>
          </p:spPr>
          <p:txBody>
            <a:bodyPr wrap="none" lIns="179285" tIns="143428" rIns="179285" bIns="143428"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Partner </a:t>
              </a:r>
              <a:b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solutions</a:t>
              </a:r>
            </a:p>
          </p:txBody>
        </p:sp>
        <p:grpSp>
          <p:nvGrpSpPr>
            <p:cNvPr id="101" name="Group 100">
              <a:extLst>
                <a:ext uri="{FF2B5EF4-FFF2-40B4-BE49-F238E27FC236}">
                  <a16:creationId xmlns:a16="http://schemas.microsoft.com/office/drawing/2014/main" id="{BB22A10F-8BB7-4A39-8054-9A5B89AA7D5E}"/>
                </a:ext>
              </a:extLst>
            </p:cNvPr>
            <p:cNvGrpSpPr/>
            <p:nvPr/>
          </p:nvGrpSpPr>
          <p:grpSpPr>
            <a:xfrm>
              <a:off x="10444439" y="2125147"/>
              <a:ext cx="456442" cy="443010"/>
              <a:chOff x="790277" y="4729555"/>
              <a:chExt cx="541458" cy="525527"/>
            </a:xfrm>
          </p:grpSpPr>
          <p:sp>
            <p:nvSpPr>
              <p:cNvPr id="109" name="Freeform 1099">
                <a:extLst>
                  <a:ext uri="{FF2B5EF4-FFF2-40B4-BE49-F238E27FC236}">
                    <a16:creationId xmlns:a16="http://schemas.microsoft.com/office/drawing/2014/main" id="{E5BEE764-34D9-4F5A-A307-68DD8CD92566}"/>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00">
                <a:extLst>
                  <a:ext uri="{FF2B5EF4-FFF2-40B4-BE49-F238E27FC236}">
                    <a16:creationId xmlns:a16="http://schemas.microsoft.com/office/drawing/2014/main" id="{B09621F2-6B1A-4138-A412-F6570F821E79}"/>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101">
                <a:extLst>
                  <a:ext uri="{FF2B5EF4-FFF2-40B4-BE49-F238E27FC236}">
                    <a16:creationId xmlns:a16="http://schemas.microsoft.com/office/drawing/2014/main" id="{7CF54B05-09C6-4A85-8ED0-000C0C691D03}"/>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102">
                <a:extLst>
                  <a:ext uri="{FF2B5EF4-FFF2-40B4-BE49-F238E27FC236}">
                    <a16:creationId xmlns:a16="http://schemas.microsoft.com/office/drawing/2014/main" id="{3C847437-9454-42AA-B025-B608AE0002E5}"/>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103">
                <a:extLst>
                  <a:ext uri="{FF2B5EF4-FFF2-40B4-BE49-F238E27FC236}">
                    <a16:creationId xmlns:a16="http://schemas.microsoft.com/office/drawing/2014/main" id="{57ADCF2D-0EED-4C2C-8122-23255C07EB05}"/>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1104">
                <a:extLst>
                  <a:ext uri="{FF2B5EF4-FFF2-40B4-BE49-F238E27FC236}">
                    <a16:creationId xmlns:a16="http://schemas.microsoft.com/office/drawing/2014/main" id="{138FCA74-3821-438C-BAA2-D141D2DC1A72}"/>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9804CBDA-256D-4065-A4F6-305F0F860C2C}"/>
              </a:ext>
            </a:extLst>
          </p:cNvPr>
          <p:cNvGrpSpPr/>
          <p:nvPr/>
        </p:nvGrpSpPr>
        <p:grpSpPr>
          <a:xfrm>
            <a:off x="8705752" y="2342800"/>
            <a:ext cx="505685" cy="509977"/>
            <a:chOff x="10351024" y="3989686"/>
            <a:chExt cx="379641" cy="382863"/>
          </a:xfrm>
        </p:grpSpPr>
        <p:sp>
          <p:nvSpPr>
            <p:cNvPr id="118" name="Rectangle 117">
              <a:extLst>
                <a:ext uri="{FF2B5EF4-FFF2-40B4-BE49-F238E27FC236}">
                  <a16:creationId xmlns:a16="http://schemas.microsoft.com/office/drawing/2014/main" id="{264D5B97-B74D-423F-B103-9A8B66741F9F}"/>
                </a:ext>
              </a:extLst>
            </p:cNvPr>
            <p:cNvSpPr/>
            <p:nvPr/>
          </p:nvSpPr>
          <p:spPr bwMode="auto">
            <a:xfrm rot="19125560" flipH="1">
              <a:off x="10481265"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9EE871BB-CB7A-464B-AA73-74E1D876940B}"/>
                </a:ext>
              </a:extLst>
            </p:cNvPr>
            <p:cNvSpPr/>
            <p:nvPr/>
          </p:nvSpPr>
          <p:spPr bwMode="auto">
            <a:xfrm rot="2161206" flipH="1">
              <a:off x="10595091"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4AA321-B1C9-4A9C-BBFA-F86E9C3086B0}"/>
                </a:ext>
              </a:extLst>
            </p:cNvPr>
            <p:cNvSpPr/>
            <p:nvPr/>
          </p:nvSpPr>
          <p:spPr bwMode="auto">
            <a:xfrm rot="3931757" flipH="1">
              <a:off x="10456452" y="4159000"/>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6FE9C6-0275-4C73-BC23-F87F0959A1F6}"/>
                </a:ext>
              </a:extLst>
            </p:cNvPr>
            <p:cNvSpPr/>
            <p:nvPr/>
          </p:nvSpPr>
          <p:spPr bwMode="auto">
            <a:xfrm rot="16538738" flipH="1">
              <a:off x="10611276" y="4124704"/>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B3BD219-B262-4208-B25F-B9A575AB7947}"/>
                </a:ext>
              </a:extLst>
            </p:cNvPr>
            <p:cNvSpPr/>
            <p:nvPr/>
          </p:nvSpPr>
          <p:spPr bwMode="auto">
            <a:xfrm rot="20658908" flipH="1">
              <a:off x="10562418"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097033BA-6048-46F2-8B8F-9CD8671DE2F4}"/>
                </a:ext>
              </a:extLst>
            </p:cNvPr>
            <p:cNvGrpSpPr/>
            <p:nvPr/>
          </p:nvGrpSpPr>
          <p:grpSpPr>
            <a:xfrm>
              <a:off x="10351024" y="3989686"/>
              <a:ext cx="379641" cy="382863"/>
              <a:chOff x="10351024" y="3989686"/>
              <a:chExt cx="379641" cy="382863"/>
            </a:xfrm>
          </p:grpSpPr>
          <p:sp>
            <p:nvSpPr>
              <p:cNvPr id="124" name="Oval 123">
                <a:extLst>
                  <a:ext uri="{FF2B5EF4-FFF2-40B4-BE49-F238E27FC236}">
                    <a16:creationId xmlns:a16="http://schemas.microsoft.com/office/drawing/2014/main" id="{14FF4DDA-064D-4553-9E53-C521EE389D13}"/>
                  </a:ext>
                </a:extLst>
              </p:cNvPr>
              <p:cNvSpPr/>
              <p:nvPr/>
            </p:nvSpPr>
            <p:spPr bwMode="auto">
              <a:xfrm>
                <a:off x="10471034" y="4114134"/>
                <a:ext cx="139621" cy="1396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172D9A3B-10A2-4628-8B62-C5AAF0812935}"/>
                  </a:ext>
                </a:extLst>
              </p:cNvPr>
              <p:cNvSpPr/>
              <p:nvPr/>
            </p:nvSpPr>
            <p:spPr bwMode="auto">
              <a:xfrm>
                <a:off x="10598471" y="398968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6367678-DAEC-4698-AD7F-D1D9349DE8F3}"/>
                  </a:ext>
                </a:extLst>
              </p:cNvPr>
              <p:cNvSpPr/>
              <p:nvPr/>
            </p:nvSpPr>
            <p:spPr bwMode="auto">
              <a:xfrm>
                <a:off x="10399552" y="4016582"/>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DABA064B-A733-4DAB-817C-C26CBC9A3ACB}"/>
                  </a:ext>
                </a:extLst>
              </p:cNvPr>
              <p:cNvSpPr/>
              <p:nvPr/>
            </p:nvSpPr>
            <p:spPr bwMode="auto">
              <a:xfrm>
                <a:off x="10351024" y="421113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C5D6F7B-E798-412C-B45B-E829E7C9B90A}"/>
                  </a:ext>
                </a:extLst>
              </p:cNvPr>
              <p:cNvSpPr/>
              <p:nvPr/>
            </p:nvSpPr>
            <p:spPr bwMode="auto">
              <a:xfrm>
                <a:off x="10645422" y="416116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1B0CE123-53A9-486D-B78E-521853C27304}"/>
                  </a:ext>
                </a:extLst>
              </p:cNvPr>
              <p:cNvSpPr/>
              <p:nvPr/>
            </p:nvSpPr>
            <p:spPr bwMode="auto">
              <a:xfrm>
                <a:off x="10548422" y="428730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pic>
        <p:nvPicPr>
          <p:cNvPr id="133" name="Picture 132">
            <a:extLst>
              <a:ext uri="{FF2B5EF4-FFF2-40B4-BE49-F238E27FC236}">
                <a16:creationId xmlns:a16="http://schemas.microsoft.com/office/drawing/2014/main" id="{E5EAF6B4-09B7-403A-BF65-05A29CB03AC5}"/>
              </a:ext>
            </a:extLst>
          </p:cNvPr>
          <p:cNvPicPr>
            <a:picLocks noChangeAspect="1"/>
          </p:cNvPicPr>
          <p:nvPr/>
        </p:nvPicPr>
        <p:blipFill>
          <a:blip r:embed="rId10"/>
          <a:stretch>
            <a:fillRect/>
          </a:stretch>
        </p:blipFill>
        <p:spPr>
          <a:xfrm>
            <a:off x="8836043" y="4785183"/>
            <a:ext cx="406400" cy="406400"/>
          </a:xfrm>
          <a:prstGeom prst="rect">
            <a:avLst/>
          </a:prstGeom>
        </p:spPr>
      </p:pic>
      <p:pic>
        <p:nvPicPr>
          <p:cNvPr id="88" name="Picture 87">
            <a:extLst>
              <a:ext uri="{FF2B5EF4-FFF2-40B4-BE49-F238E27FC236}">
                <a16:creationId xmlns:a16="http://schemas.microsoft.com/office/drawing/2014/main" id="{1CEC33DB-3984-4B9F-BA0F-369C9E3FA3D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2698731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44"/>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3"/>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C54B-D233-4F2A-9719-816AB8BC270C}"/>
              </a:ext>
            </a:extLst>
          </p:cNvPr>
          <p:cNvSpPr>
            <a:spLocks noGrp="1"/>
          </p:cNvSpPr>
          <p:nvPr>
            <p:ph type="title"/>
          </p:nvPr>
        </p:nvSpPr>
        <p:spPr>
          <a:xfrm>
            <a:off x="588263" y="457200"/>
            <a:ext cx="11018520" cy="422423"/>
          </a:xfrm>
        </p:spPr>
        <p:txBody>
          <a:bodyPr/>
          <a:lstStyle/>
          <a:p>
            <a:r>
              <a:rPr lang="en-US" sz="2745" dirty="0"/>
              <a:t>Automate workflows with ASC</a:t>
            </a:r>
          </a:p>
        </p:txBody>
      </p:sp>
      <p:pic>
        <p:nvPicPr>
          <p:cNvPr id="7" name="Picture 6">
            <a:extLst>
              <a:ext uri="{FF2B5EF4-FFF2-40B4-BE49-F238E27FC236}">
                <a16:creationId xmlns:a16="http://schemas.microsoft.com/office/drawing/2014/main" id="{532E1F2B-4783-4116-A8E0-F77BF9137A2B}"/>
              </a:ext>
            </a:extLst>
          </p:cNvPr>
          <p:cNvPicPr>
            <a:picLocks noChangeAspect="1"/>
          </p:cNvPicPr>
          <p:nvPr/>
        </p:nvPicPr>
        <p:blipFill>
          <a:blip r:embed="rId3"/>
          <a:stretch>
            <a:fillRect/>
          </a:stretch>
        </p:blipFill>
        <p:spPr>
          <a:xfrm>
            <a:off x="7176580" y="1213711"/>
            <a:ext cx="4449296" cy="1823367"/>
          </a:xfrm>
          <a:prstGeom prst="rect">
            <a:avLst/>
          </a:prstGeom>
        </p:spPr>
      </p:pic>
      <p:sp>
        <p:nvSpPr>
          <p:cNvPr id="19" name="Text Placeholder 5">
            <a:extLst>
              <a:ext uri="{FF2B5EF4-FFF2-40B4-BE49-F238E27FC236}">
                <a16:creationId xmlns:a16="http://schemas.microsoft.com/office/drawing/2014/main" id="{24680E04-43A9-4306-96EF-11487328E586}"/>
              </a:ext>
            </a:extLst>
          </p:cNvPr>
          <p:cNvSpPr txBox="1">
            <a:spLocks/>
          </p:cNvSpPr>
          <p:nvPr/>
        </p:nvSpPr>
        <p:spPr>
          <a:xfrm>
            <a:off x="479019" y="1496415"/>
            <a:ext cx="5116102" cy="50076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Automate workflows with ASC</a:t>
            </a:r>
          </a:p>
          <a:p>
            <a:pPr marL="591068"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0" b="0" i="0" u="none" strike="noStrike" kern="1200" cap="none" spc="0" normalizeH="0" baseline="0" noProof="0" dirty="0">
                <a:ln>
                  <a:noFill/>
                </a:ln>
                <a:solidFill>
                  <a:srgbClr val="3C3C41"/>
                </a:solidFill>
                <a:effectLst/>
                <a:uLnTx/>
                <a:uFillTx/>
                <a:latin typeface="Segoe UI"/>
                <a:ea typeface="+mn-ea"/>
                <a:cs typeface="+mn-cs"/>
              </a:rPr>
              <a:t>Trigger playbooks based on ASC recommendations and alerts</a:t>
            </a:r>
          </a:p>
          <a:p>
            <a:pPr marL="591068"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0" b="0" i="0" u="none" strike="noStrike" kern="1200" cap="none" spc="0" normalizeH="0" baseline="0" noProof="0" dirty="0">
                <a:ln>
                  <a:noFill/>
                </a:ln>
                <a:solidFill>
                  <a:srgbClr val="3C3C41"/>
                </a:solidFill>
                <a:effectLst/>
                <a:uLnTx/>
                <a:uFillTx/>
                <a:latin typeface="Segoe UI"/>
                <a:ea typeface="+mn-ea"/>
                <a:cs typeface="+mn-cs"/>
              </a:rPr>
              <a:t>Built-in playbooks, build your own with Azure Logic apps</a:t>
            </a:r>
          </a:p>
          <a:p>
            <a:pPr marL="24816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0" b="0" i="0" u="none" strike="noStrike" kern="1200" cap="none" spc="0" normalizeH="0" baseline="0" noProof="0" dirty="0">
              <a:ln>
                <a:noFill/>
              </a:ln>
              <a:solidFill>
                <a:srgbClr val="3C3C41"/>
              </a:solidFill>
              <a:effectLst/>
              <a:uLnTx/>
              <a:uFillTx/>
              <a:latin typeface="Segoe UI"/>
              <a:ea typeface="+mn-ea"/>
              <a:cs typeface="+mn-cs"/>
            </a:endParaRPr>
          </a:p>
          <a:p>
            <a:pPr marL="24816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mn-cs"/>
              </a:rPr>
              <a:t>New community hub</a:t>
            </a:r>
          </a:p>
          <a:p>
            <a:pPr marL="591068"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0" b="0" i="0" u="none" strike="noStrike" kern="1200" cap="none" spc="0" normalizeH="0" baseline="0" noProof="0" dirty="0">
                <a:ln>
                  <a:noFill/>
                </a:ln>
                <a:solidFill>
                  <a:srgbClr val="3C3C41"/>
                </a:solidFill>
                <a:effectLst/>
                <a:uLnTx/>
                <a:uFillTx/>
                <a:latin typeface="Segoe UI"/>
                <a:ea typeface="+mn-ea"/>
                <a:cs typeface="+mn-cs"/>
              </a:rPr>
              <a:t>Share workflows and remediation policies with the community the things that you’ve built</a:t>
            </a:r>
          </a:p>
          <a:p>
            <a:pPr marL="591068"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60" b="0" i="0" u="none" strike="noStrike" kern="1200" cap="none" spc="0" normalizeH="0" baseline="0" noProof="0" dirty="0">
                <a:ln>
                  <a:noFill/>
                </a:ln>
                <a:solidFill>
                  <a:srgbClr val="3C3C41"/>
                </a:solidFill>
                <a:effectLst/>
                <a:uLnTx/>
                <a:uFillTx/>
                <a:latin typeface="Segoe UI"/>
                <a:ea typeface="+mn-ea"/>
                <a:cs typeface="+mn-cs"/>
              </a:rPr>
              <a:t>Learn what others did and deploy directly to Azure</a:t>
            </a:r>
          </a:p>
          <a:p>
            <a:pPr marL="24816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3C3C41"/>
              </a:solidFill>
              <a:effectLst/>
              <a:uLnTx/>
              <a:uFillTx/>
              <a:latin typeface="Segoe UI"/>
              <a:ea typeface="+mn-ea"/>
              <a:cs typeface="+mn-cs"/>
            </a:endParaRPr>
          </a:p>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rPr>
              <a:t>Automate and script through API </a:t>
            </a:r>
            <a:br>
              <a:rPr kumimoji="0" lang="en-US" sz="1961" b="1"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rPr>
            </a:br>
            <a:r>
              <a:rPr kumimoji="0" lang="en-US" sz="1961" b="1"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rPr>
              <a:t>and PowerShell</a:t>
            </a:r>
          </a:p>
        </p:txBody>
      </p:sp>
      <p:pic>
        <p:nvPicPr>
          <p:cNvPr id="11" name="Picture 2" descr="Image">
            <a:extLst>
              <a:ext uri="{FF2B5EF4-FFF2-40B4-BE49-F238E27FC236}">
                <a16:creationId xmlns:a16="http://schemas.microsoft.com/office/drawing/2014/main" id="{077911BE-4ACF-4F23-A2E2-8E84510943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1425" y="3429000"/>
            <a:ext cx="6174279" cy="30562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E64FA0D-A6AD-4240-BCB7-7AC0F4D9F9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314765" y="123634"/>
            <a:ext cx="753797" cy="753797"/>
          </a:xfrm>
          <a:prstGeom prst="rect">
            <a:avLst/>
          </a:prstGeom>
        </p:spPr>
      </p:pic>
    </p:spTree>
    <p:extLst>
      <p:ext uri="{BB962C8B-B14F-4D97-AF65-F5344CB8AC3E}">
        <p14:creationId xmlns:p14="http://schemas.microsoft.com/office/powerpoint/2010/main" val="12320057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73A9C15-1BAF-421D-85C5-5BF1FE569A4A}"/>
              </a:ext>
            </a:extLst>
          </p:cNvPr>
          <p:cNvSpPr/>
          <p:nvPr/>
        </p:nvSpPr>
        <p:spPr bwMode="auto">
          <a:xfrm>
            <a:off x="263236" y="1416098"/>
            <a:ext cx="11757314" cy="2362200"/>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588263" y="457200"/>
            <a:ext cx="11018520" cy="492443"/>
          </a:xfrm>
        </p:spPr>
        <p:txBody>
          <a:bodyPr/>
          <a:lstStyle/>
          <a:p>
            <a:r>
              <a:rPr lang="en-US" dirty="0">
                <a:solidFill>
                  <a:schemeClr val="tx2"/>
                </a:solidFill>
              </a:rPr>
              <a:t>Protect your workloads against threats</a:t>
            </a:r>
            <a:r>
              <a:rPr lang="en-US" dirty="0">
                <a:solidFill>
                  <a:srgbClr val="3C3C41"/>
                </a:solidFill>
              </a:rPr>
              <a:t>: a go-do list</a:t>
            </a:r>
            <a:endParaRPr lang="en-US" dirty="0"/>
          </a:p>
        </p:txBody>
      </p:sp>
      <p:grpSp>
        <p:nvGrpSpPr>
          <p:cNvPr id="5" name="Group 4">
            <a:extLst>
              <a:ext uri="{FF2B5EF4-FFF2-40B4-BE49-F238E27FC236}">
                <a16:creationId xmlns:a16="http://schemas.microsoft.com/office/drawing/2014/main" id="{D6E3ABAD-5BCD-461D-A10F-4CF23A977321}"/>
              </a:ext>
            </a:extLst>
          </p:cNvPr>
          <p:cNvGrpSpPr/>
          <p:nvPr/>
        </p:nvGrpSpPr>
        <p:grpSpPr>
          <a:xfrm>
            <a:off x="481583" y="1296292"/>
            <a:ext cx="3269636" cy="2334095"/>
            <a:chOff x="481583" y="1494250"/>
            <a:chExt cx="3269636" cy="2334095"/>
          </a:xfrm>
        </p:grpSpPr>
        <p:sp>
          <p:nvSpPr>
            <p:cNvPr id="2" name="Rectangle 1"/>
            <p:cNvSpPr/>
            <p:nvPr/>
          </p:nvSpPr>
          <p:spPr bwMode="auto">
            <a:xfrm>
              <a:off x="481583" y="2660282"/>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F2F2F"/>
                  </a:solidFill>
                  <a:effectLst/>
                  <a:uLnTx/>
                  <a:uFillTx/>
                  <a:latin typeface="Segoe UI"/>
                  <a:ea typeface="+mn-ea"/>
                  <a:cs typeface="+mn-cs"/>
                </a:rPr>
                <a:t>Good hygiene comes first</a:t>
              </a:r>
              <a:r>
                <a:rPr kumimoji="0" lang="en-US" sz="2000" b="0" i="0" u="none" strike="noStrike" kern="1200" cap="none" spc="0" normalizeH="0" baseline="0" noProof="0" dirty="0">
                  <a:ln>
                    <a:noFill/>
                  </a:ln>
                  <a:solidFill>
                    <a:srgbClr val="2F2F2F"/>
                  </a:solidFill>
                  <a:effectLst/>
                  <a:uLnTx/>
                  <a:uFillTx/>
                  <a:latin typeface="Segoe UI"/>
                  <a:ea typeface="+mn-ea"/>
                  <a:cs typeface="+mn-cs"/>
                </a:rPr>
                <a:t>, </a:t>
              </a:r>
              <a:r>
                <a:rPr kumimoji="0" lang="en-US" sz="2000" b="0" i="0" u="none" strike="noStrike" kern="1200" cap="none" spc="0" normalizeH="0" baseline="0" noProof="0" dirty="0">
                  <a:ln>
                    <a:noFill/>
                  </a:ln>
                  <a:solidFill>
                    <a:srgbClr val="3C3C41"/>
                  </a:solidFill>
                  <a:effectLst/>
                  <a:uLnTx/>
                  <a:uFillTx/>
                  <a:latin typeface="Segoe UI"/>
                  <a:ea typeface="+mn-ea"/>
                  <a:cs typeface="+mn-cs"/>
                </a:rPr>
                <a:t>strengthen your cloud security posture</a:t>
              </a: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38775124-D027-44C9-8AEB-605484E1DE30}"/>
                </a:ext>
              </a:extLst>
            </p:cNvPr>
            <p:cNvCxnSpPr/>
            <p:nvPr/>
          </p:nvCxnSpPr>
          <p:spPr>
            <a:xfrm>
              <a:off x="622873"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59194A-AECF-4381-AF40-51E6B7666E73}"/>
                </a:ext>
              </a:extLst>
            </p:cNvPr>
            <p:cNvSpPr/>
            <p:nvPr/>
          </p:nvSpPr>
          <p:spPr bwMode="auto">
            <a:xfrm>
              <a:off x="481583"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01</a:t>
              </a:r>
            </a:p>
          </p:txBody>
        </p:sp>
      </p:grpSp>
      <p:grpSp>
        <p:nvGrpSpPr>
          <p:cNvPr id="9" name="Group 8">
            <a:extLst>
              <a:ext uri="{FF2B5EF4-FFF2-40B4-BE49-F238E27FC236}">
                <a16:creationId xmlns:a16="http://schemas.microsoft.com/office/drawing/2014/main" id="{8CEC61A6-1DE3-4825-ACE0-9A687D5BE876}"/>
              </a:ext>
            </a:extLst>
          </p:cNvPr>
          <p:cNvGrpSpPr/>
          <p:nvPr/>
        </p:nvGrpSpPr>
        <p:grpSpPr>
          <a:xfrm>
            <a:off x="4306987" y="1296292"/>
            <a:ext cx="3718727" cy="2334095"/>
            <a:chOff x="4306987" y="1494250"/>
            <a:chExt cx="3718727" cy="2334095"/>
          </a:xfrm>
        </p:grpSpPr>
        <p:sp>
          <p:nvSpPr>
            <p:cNvPr id="54" name="Rectangle 53"/>
            <p:cNvSpPr/>
            <p:nvPr/>
          </p:nvSpPr>
          <p:spPr bwMode="auto">
            <a:xfrm>
              <a:off x="4306987" y="2660282"/>
              <a:ext cx="371872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F2F2F"/>
                  </a:solidFill>
                  <a:effectLst/>
                  <a:uLnTx/>
                  <a:uFillTx/>
                  <a:latin typeface="Segoe UI"/>
                  <a:ea typeface="+mn-ea"/>
                  <a:cs typeface="+mn-cs"/>
                </a:rPr>
                <a:t>Turn on threat protection </a:t>
              </a:r>
              <a:r>
                <a:rPr kumimoji="0" lang="en-US" sz="2000" b="0" i="0" u="none" strike="noStrike" kern="1200" cap="none" spc="0" normalizeH="0" baseline="0" noProof="0" dirty="0">
                  <a:ln>
                    <a:noFill/>
                  </a:ln>
                  <a:solidFill>
                    <a:srgbClr val="2F2F2F"/>
                  </a:solidFill>
                  <a:effectLst/>
                  <a:uLnTx/>
                  <a:uFillTx/>
                  <a:latin typeface="Segoe UI"/>
                  <a:ea typeface="+mn-ea"/>
                  <a:cs typeface="+mn-cs"/>
                </a:rPr>
                <a:t>for all cloud resources</a:t>
              </a:r>
            </a:p>
          </p:txBody>
        </p:sp>
        <p:cxnSp>
          <p:nvCxnSpPr>
            <p:cNvPr id="13" name="Straight Connector 12">
              <a:extLst>
                <a:ext uri="{FF2B5EF4-FFF2-40B4-BE49-F238E27FC236}">
                  <a16:creationId xmlns:a16="http://schemas.microsoft.com/office/drawing/2014/main" id="{9958FB3B-4347-47FB-AA5E-0097989E5603}"/>
                </a:ext>
              </a:extLst>
            </p:cNvPr>
            <p:cNvCxnSpPr/>
            <p:nvPr/>
          </p:nvCxnSpPr>
          <p:spPr>
            <a:xfrm>
              <a:off x="4448279"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62C812-86A4-4F25-BB3C-5CB672995184}"/>
                </a:ext>
              </a:extLst>
            </p:cNvPr>
            <p:cNvSpPr/>
            <p:nvPr/>
          </p:nvSpPr>
          <p:spPr bwMode="auto">
            <a:xfrm>
              <a:off x="4306989"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02</a:t>
              </a:r>
            </a:p>
          </p:txBody>
        </p:sp>
      </p:grpSp>
      <p:grpSp>
        <p:nvGrpSpPr>
          <p:cNvPr id="17" name="Group 16">
            <a:extLst>
              <a:ext uri="{FF2B5EF4-FFF2-40B4-BE49-F238E27FC236}">
                <a16:creationId xmlns:a16="http://schemas.microsoft.com/office/drawing/2014/main" id="{F7D6DAF6-6277-45DA-9101-DDB50B145B4B}"/>
              </a:ext>
            </a:extLst>
          </p:cNvPr>
          <p:cNvGrpSpPr/>
          <p:nvPr/>
        </p:nvGrpSpPr>
        <p:grpSpPr>
          <a:xfrm>
            <a:off x="8025715" y="1296292"/>
            <a:ext cx="3994835" cy="2334095"/>
            <a:chOff x="8025715" y="1494250"/>
            <a:chExt cx="3994835" cy="2334095"/>
          </a:xfrm>
        </p:grpSpPr>
        <p:sp>
          <p:nvSpPr>
            <p:cNvPr id="55" name="Rectangle 54"/>
            <p:cNvSpPr/>
            <p:nvPr/>
          </p:nvSpPr>
          <p:spPr bwMode="auto">
            <a:xfrm>
              <a:off x="8025715" y="2660282"/>
              <a:ext cx="3994835"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F2F2F"/>
                  </a:solidFill>
                  <a:effectLst/>
                  <a:uLnTx/>
                  <a:uFillTx/>
                  <a:latin typeface="Segoe UI"/>
                  <a:ea typeface="+mn-ea"/>
                  <a:cs typeface="+mn-cs"/>
                </a:rPr>
                <a:t>Reduce attack surface </a:t>
              </a:r>
              <a:r>
                <a:rPr kumimoji="0" lang="en-US" sz="2000" b="0" i="0" u="none" strike="noStrike" kern="1200" cap="none" spc="0" normalizeH="0" baseline="0" noProof="0" dirty="0">
                  <a:ln>
                    <a:noFill/>
                  </a:ln>
                  <a:solidFill>
                    <a:srgbClr val="2F2F2F"/>
                  </a:solidFill>
                  <a:effectLst/>
                  <a:uLnTx/>
                  <a:uFillTx/>
                  <a:latin typeface="Segoe UI"/>
                  <a:ea typeface="+mn-ea"/>
                  <a:cs typeface="+mn-cs"/>
                </a:rPr>
                <a:t>for VMs with JIT, Network and app controls</a:t>
              </a:r>
            </a:p>
          </p:txBody>
        </p:sp>
        <p:cxnSp>
          <p:nvCxnSpPr>
            <p:cNvPr id="15" name="Straight Connector 14">
              <a:extLst>
                <a:ext uri="{FF2B5EF4-FFF2-40B4-BE49-F238E27FC236}">
                  <a16:creationId xmlns:a16="http://schemas.microsoft.com/office/drawing/2014/main" id="{D2FFCAEF-653A-4495-9F1E-5B738816AB0F}"/>
                </a:ext>
              </a:extLst>
            </p:cNvPr>
            <p:cNvCxnSpPr/>
            <p:nvPr/>
          </p:nvCxnSpPr>
          <p:spPr>
            <a:xfrm>
              <a:off x="8168163"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625CCB-10C9-4259-A42E-3C57DDA10831}"/>
                </a:ext>
              </a:extLst>
            </p:cNvPr>
            <p:cNvSpPr/>
            <p:nvPr/>
          </p:nvSpPr>
          <p:spPr bwMode="auto">
            <a:xfrm>
              <a:off x="8026873"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mn-ea"/>
                  <a:cs typeface="+mn-cs"/>
                </a:rPr>
                <a:t>03</a:t>
              </a:r>
            </a:p>
          </p:txBody>
        </p:sp>
      </p:grpSp>
      <p:sp>
        <p:nvSpPr>
          <p:cNvPr id="19" name="Rectangle 18">
            <a:extLst>
              <a:ext uri="{FF2B5EF4-FFF2-40B4-BE49-F238E27FC236}">
                <a16:creationId xmlns:a16="http://schemas.microsoft.com/office/drawing/2014/main" id="{058AA366-4A9B-4850-A404-80E8733ADACB}"/>
              </a:ext>
            </a:extLst>
          </p:cNvPr>
          <p:cNvSpPr/>
          <p:nvPr/>
        </p:nvSpPr>
        <p:spPr bwMode="auto">
          <a:xfrm>
            <a:off x="247856" y="4068420"/>
            <a:ext cx="11757314" cy="2362200"/>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4AB893D-F24C-4980-A238-8CBCCFADDAC1}"/>
              </a:ext>
            </a:extLst>
          </p:cNvPr>
          <p:cNvGrpSpPr/>
          <p:nvPr/>
        </p:nvGrpSpPr>
        <p:grpSpPr>
          <a:xfrm>
            <a:off x="466203" y="3948614"/>
            <a:ext cx="3376316" cy="2369607"/>
            <a:chOff x="481583" y="1494250"/>
            <a:chExt cx="3376316" cy="2369607"/>
          </a:xfrm>
        </p:grpSpPr>
        <p:sp>
          <p:nvSpPr>
            <p:cNvPr id="21" name="Rectangle 20">
              <a:extLst>
                <a:ext uri="{FF2B5EF4-FFF2-40B4-BE49-F238E27FC236}">
                  <a16:creationId xmlns:a16="http://schemas.microsoft.com/office/drawing/2014/main" id="{740361FD-5F02-49B5-9271-69ED5624F93D}"/>
                </a:ext>
              </a:extLst>
            </p:cNvPr>
            <p:cNvSpPr/>
            <p:nvPr/>
          </p:nvSpPr>
          <p:spPr bwMode="auto">
            <a:xfrm>
              <a:off x="481583" y="2695794"/>
              <a:ext cx="337631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F2F2F"/>
                  </a:solidFill>
                  <a:effectLst/>
                  <a:uLnTx/>
                  <a:uFillTx/>
                  <a:latin typeface="Segoe UI"/>
                  <a:ea typeface="+mn-ea"/>
                  <a:cs typeface="+mn-cs"/>
                </a:rPr>
                <a:t>Integrate alerts into your SIEM </a:t>
              </a:r>
              <a:r>
                <a:rPr kumimoji="0" lang="en-US" sz="2000" b="0" i="0" u="none" strike="noStrike" kern="1200" cap="none" spc="0" normalizeH="0" baseline="0" noProof="0" dirty="0">
                  <a:ln>
                    <a:noFill/>
                  </a:ln>
                  <a:solidFill>
                    <a:srgbClr val="2F2F2F"/>
                  </a:solidFill>
                  <a:effectLst/>
                  <a:uLnTx/>
                  <a:uFillTx/>
                  <a:latin typeface="Segoe UI"/>
                  <a:ea typeface="+mn-ea"/>
                  <a:cs typeface="+mn-cs"/>
                </a:rPr>
                <a:t>&amp; notify app owners</a:t>
              </a:r>
            </a:p>
          </p:txBody>
        </p:sp>
        <p:cxnSp>
          <p:nvCxnSpPr>
            <p:cNvPr id="22" name="Straight Connector 21">
              <a:extLst>
                <a:ext uri="{FF2B5EF4-FFF2-40B4-BE49-F238E27FC236}">
                  <a16:creationId xmlns:a16="http://schemas.microsoft.com/office/drawing/2014/main" id="{7B7461BE-9E38-4F09-B8DE-8C0053AADA74}"/>
                </a:ext>
              </a:extLst>
            </p:cNvPr>
            <p:cNvCxnSpPr/>
            <p:nvPr/>
          </p:nvCxnSpPr>
          <p:spPr>
            <a:xfrm>
              <a:off x="622873"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20774A7-D0D7-49ED-954F-3D46F2869DE6}"/>
                </a:ext>
              </a:extLst>
            </p:cNvPr>
            <p:cNvSpPr/>
            <p:nvPr/>
          </p:nvSpPr>
          <p:spPr bwMode="auto">
            <a:xfrm>
              <a:off x="481583"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4"/>
                  </a:solidFill>
                  <a:effectLst/>
                  <a:uLnTx/>
                  <a:uFillTx/>
                  <a:latin typeface="Segoe UI Semibold"/>
                  <a:ea typeface="+mn-ea"/>
                  <a:cs typeface="+mn-cs"/>
                </a:rPr>
                <a:t>04</a:t>
              </a:r>
            </a:p>
          </p:txBody>
        </p:sp>
      </p:grpSp>
      <p:grpSp>
        <p:nvGrpSpPr>
          <p:cNvPr id="24" name="Group 23">
            <a:extLst>
              <a:ext uri="{FF2B5EF4-FFF2-40B4-BE49-F238E27FC236}">
                <a16:creationId xmlns:a16="http://schemas.microsoft.com/office/drawing/2014/main" id="{9CBAA47D-C927-4571-B4A2-43D54149CEB6}"/>
              </a:ext>
            </a:extLst>
          </p:cNvPr>
          <p:cNvGrpSpPr/>
          <p:nvPr/>
        </p:nvGrpSpPr>
        <p:grpSpPr>
          <a:xfrm>
            <a:off x="4291609" y="3948614"/>
            <a:ext cx="3269636" cy="2334095"/>
            <a:chOff x="4306989" y="1494250"/>
            <a:chExt cx="3269636" cy="2334095"/>
          </a:xfrm>
        </p:grpSpPr>
        <p:sp>
          <p:nvSpPr>
            <p:cNvPr id="25" name="Rectangle 24">
              <a:extLst>
                <a:ext uri="{FF2B5EF4-FFF2-40B4-BE49-F238E27FC236}">
                  <a16:creationId xmlns:a16="http://schemas.microsoft.com/office/drawing/2014/main" id="{C61A21B7-E3B2-462D-8ECF-8CEE51F87B9A}"/>
                </a:ext>
              </a:extLst>
            </p:cNvPr>
            <p:cNvSpPr/>
            <p:nvPr/>
          </p:nvSpPr>
          <p:spPr bwMode="auto">
            <a:xfrm>
              <a:off x="4306989" y="2660282"/>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F2F2F"/>
                  </a:solidFill>
                  <a:effectLst/>
                  <a:uLnTx/>
                  <a:uFillTx/>
                  <a:latin typeface="Segoe UI"/>
                  <a:ea typeface="+mn-ea"/>
                  <a:cs typeface="+mn-cs"/>
                </a:rPr>
                <a:t>Identify root cause </a:t>
              </a:r>
              <a:r>
                <a:rPr kumimoji="0" lang="en-US" sz="2000" b="0" i="0" u="none" strike="noStrike" kern="1200" cap="none" spc="0" normalizeH="0" baseline="0" noProof="0" dirty="0">
                  <a:ln>
                    <a:noFill/>
                  </a:ln>
                  <a:solidFill>
                    <a:srgbClr val="2F2F2F"/>
                  </a:solidFill>
                  <a:effectLst/>
                  <a:uLnTx/>
                  <a:uFillTx/>
                  <a:latin typeface="Segoe UI"/>
                  <a:ea typeface="+mn-ea"/>
                  <a:cs typeface="+mn-cs"/>
                </a:rPr>
                <a:t>and drive new security hygiene up</a:t>
              </a:r>
            </a:p>
          </p:txBody>
        </p:sp>
        <p:cxnSp>
          <p:nvCxnSpPr>
            <p:cNvPr id="26" name="Straight Connector 25">
              <a:extLst>
                <a:ext uri="{FF2B5EF4-FFF2-40B4-BE49-F238E27FC236}">
                  <a16:creationId xmlns:a16="http://schemas.microsoft.com/office/drawing/2014/main" id="{BCD7130A-29A5-4CC8-B8EA-B734CE676688}"/>
                </a:ext>
              </a:extLst>
            </p:cNvPr>
            <p:cNvCxnSpPr/>
            <p:nvPr/>
          </p:nvCxnSpPr>
          <p:spPr>
            <a:xfrm>
              <a:off x="4448279" y="2529283"/>
              <a:ext cx="117592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C30AD67-1B2A-4C30-A79F-DE9EE0298A48}"/>
                </a:ext>
              </a:extLst>
            </p:cNvPr>
            <p:cNvSpPr/>
            <p:nvPr/>
          </p:nvSpPr>
          <p:spPr bwMode="auto">
            <a:xfrm>
              <a:off x="4306989" y="1494250"/>
              <a:ext cx="996697"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4"/>
                  </a:solidFill>
                  <a:effectLst/>
                  <a:uLnTx/>
                  <a:uFillTx/>
                  <a:latin typeface="Segoe UI Semibold"/>
                  <a:ea typeface="+mn-ea"/>
                  <a:cs typeface="+mn-cs"/>
                </a:rPr>
                <a:t>05</a:t>
              </a:r>
            </a:p>
          </p:txBody>
        </p:sp>
      </p:grpSp>
    </p:spTree>
    <p:extLst>
      <p:ext uri="{BB962C8B-B14F-4D97-AF65-F5344CB8AC3E}">
        <p14:creationId xmlns:p14="http://schemas.microsoft.com/office/powerpoint/2010/main" val="3190649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1+#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50" fill="hold"/>
                                        <p:tgtEl>
                                          <p:spTgt spid="19"/>
                                        </p:tgtEl>
                                        <p:attrNameLst>
                                          <p:attrName>ppt_x</p:attrName>
                                        </p:attrNameLst>
                                      </p:cBhvr>
                                      <p:tavLst>
                                        <p:tav tm="0">
                                          <p:val>
                                            <p:strVal val="#ppt_x"/>
                                          </p:val>
                                        </p:tav>
                                        <p:tav tm="100000">
                                          <p:val>
                                            <p:strVal val="#ppt_x"/>
                                          </p:val>
                                        </p:tav>
                                      </p:tavLst>
                                    </p:anim>
                                    <p:anim calcmode="lin" valueType="num">
                                      <p:cBhvr additive="base">
                                        <p:cTn id="32"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08C0-D4A9-4057-92B0-7E9B731051F7}"/>
              </a:ext>
            </a:extLst>
          </p:cNvPr>
          <p:cNvSpPr>
            <a:spLocks noGrp="1"/>
          </p:cNvSpPr>
          <p:nvPr>
            <p:ph type="title"/>
          </p:nvPr>
        </p:nvSpPr>
        <p:spPr>
          <a:xfrm>
            <a:off x="322503" y="353608"/>
            <a:ext cx="11018520" cy="553998"/>
          </a:xfrm>
        </p:spPr>
        <p:txBody>
          <a:bodyPr/>
          <a:lstStyle/>
          <a:p>
            <a:r>
              <a:rPr lang="en-US" dirty="0"/>
              <a:t>Azure security center Ignite 2019 announcements </a:t>
            </a:r>
          </a:p>
        </p:txBody>
      </p:sp>
      <p:grpSp>
        <p:nvGrpSpPr>
          <p:cNvPr id="121" name="Group 120">
            <a:extLst>
              <a:ext uri="{FF2B5EF4-FFF2-40B4-BE49-F238E27FC236}">
                <a16:creationId xmlns:a16="http://schemas.microsoft.com/office/drawing/2014/main" id="{456330D7-72C7-47A8-8CBF-CB2C73388358}"/>
              </a:ext>
            </a:extLst>
          </p:cNvPr>
          <p:cNvGrpSpPr/>
          <p:nvPr/>
        </p:nvGrpSpPr>
        <p:grpSpPr>
          <a:xfrm>
            <a:off x="3965028" y="2209332"/>
            <a:ext cx="4013251" cy="2904938"/>
            <a:chOff x="4966721" y="1074496"/>
            <a:chExt cx="7513574" cy="5372445"/>
          </a:xfrm>
        </p:grpSpPr>
        <p:sp>
          <p:nvSpPr>
            <p:cNvPr id="62" name="Oval 61">
              <a:extLst>
                <a:ext uri="{FF2B5EF4-FFF2-40B4-BE49-F238E27FC236}">
                  <a16:creationId xmlns:a16="http://schemas.microsoft.com/office/drawing/2014/main" id="{DE622618-BBBA-4AB9-8004-D472C5658825}"/>
                </a:ext>
              </a:extLst>
            </p:cNvPr>
            <p:cNvSpPr/>
            <p:nvPr/>
          </p:nvSpPr>
          <p:spPr bwMode="auto">
            <a:xfrm>
              <a:off x="6551578" y="2120245"/>
              <a:ext cx="4089591" cy="4089590"/>
            </a:xfrm>
            <a:prstGeom prst="ellipse">
              <a:avLst/>
            </a:prstGeom>
            <a:solidFill>
              <a:srgbClr val="FFFFFF"/>
            </a:solidFill>
            <a:ln w="12700" cap="flat" cmpd="sng" algn="ctr">
              <a:no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sp>
          <p:nvSpPr>
            <p:cNvPr id="63" name="Rectangle 62">
              <a:extLst>
                <a:ext uri="{FF2B5EF4-FFF2-40B4-BE49-F238E27FC236}">
                  <a16:creationId xmlns:a16="http://schemas.microsoft.com/office/drawing/2014/main" id="{AAACA260-C9D7-499A-A46B-6E7C52631233}"/>
                </a:ext>
              </a:extLst>
            </p:cNvPr>
            <p:cNvSpPr/>
            <p:nvPr/>
          </p:nvSpPr>
          <p:spPr>
            <a:xfrm>
              <a:off x="8015133" y="5431284"/>
              <a:ext cx="1340237" cy="481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3175">
                    <a:noFill/>
                  </a:ln>
                  <a:solidFill>
                    <a:srgbClr val="0078D3"/>
                  </a:solidFill>
                  <a:effectLst/>
                  <a:uLnTx/>
                  <a:uFillTx/>
                  <a:latin typeface="Segoe UI Semibold"/>
                  <a:ea typeface="+mn-ea"/>
                  <a:cs typeface="Segoe UI" pitchFamily="34" charset="0"/>
                </a:rPr>
                <a:t>Partners</a:t>
              </a:r>
              <a:endParaRPr kumimoji="0" lang="en-US" sz="1200" b="0" i="0" u="none" strike="noStrike" kern="0" cap="none" spc="0" normalizeH="0" baseline="0" noProof="0">
                <a:ln>
                  <a:noFill/>
                </a:ln>
                <a:solidFill>
                  <a:srgbClr val="0078D3"/>
                </a:solidFill>
                <a:effectLst/>
                <a:uLnTx/>
                <a:uFillTx/>
                <a:latin typeface="Segoe UI"/>
                <a:ea typeface="+mn-ea"/>
                <a:cs typeface="+mn-cs"/>
              </a:endParaRPr>
            </a:p>
          </p:txBody>
        </p:sp>
        <p:sp>
          <p:nvSpPr>
            <p:cNvPr id="64" name="Oval 63">
              <a:extLst>
                <a:ext uri="{FF2B5EF4-FFF2-40B4-BE49-F238E27FC236}">
                  <a16:creationId xmlns:a16="http://schemas.microsoft.com/office/drawing/2014/main" id="{72A14DFA-CCC9-45EC-86B8-9BE8F6B63E2F}"/>
                </a:ext>
              </a:extLst>
            </p:cNvPr>
            <p:cNvSpPr/>
            <p:nvPr/>
          </p:nvSpPr>
          <p:spPr bwMode="auto">
            <a:xfrm>
              <a:off x="6551578" y="2120245"/>
              <a:ext cx="4089591" cy="4089590"/>
            </a:xfrm>
            <a:prstGeom prst="ellipse">
              <a:avLst/>
            </a:prstGeom>
            <a:noFill/>
            <a:ln w="12700" cap="flat" cmpd="sng" algn="ctr">
              <a:solidFill>
                <a:srgbClr val="3C3C41"/>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grpSp>
          <p:nvGrpSpPr>
            <p:cNvPr id="65" name="Group 64">
              <a:extLst>
                <a:ext uri="{FF2B5EF4-FFF2-40B4-BE49-F238E27FC236}">
                  <a16:creationId xmlns:a16="http://schemas.microsoft.com/office/drawing/2014/main" id="{6958F0BB-B97D-4A81-9C1A-3BFA092414C6}"/>
                </a:ext>
              </a:extLst>
            </p:cNvPr>
            <p:cNvGrpSpPr/>
            <p:nvPr/>
          </p:nvGrpSpPr>
          <p:grpSpPr>
            <a:xfrm>
              <a:off x="5930007" y="3586473"/>
              <a:ext cx="1157133" cy="1157134"/>
              <a:chOff x="5799535" y="3066767"/>
              <a:chExt cx="1180336" cy="1180337"/>
            </a:xfrm>
          </p:grpSpPr>
          <p:sp>
            <p:nvSpPr>
              <p:cNvPr id="66" name="Oval 65">
                <a:extLst>
                  <a:ext uri="{FF2B5EF4-FFF2-40B4-BE49-F238E27FC236}">
                    <a16:creationId xmlns:a16="http://schemas.microsoft.com/office/drawing/2014/main" id="{72B02CBE-1329-45AA-8ED1-81F5B929AFBA}"/>
                  </a:ext>
                </a:extLst>
              </p:cNvPr>
              <p:cNvSpPr/>
              <p:nvPr/>
            </p:nvSpPr>
            <p:spPr bwMode="auto">
              <a:xfrm rot="5400000">
                <a:off x="5799534" y="3066768"/>
                <a:ext cx="1180337" cy="1180336"/>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pic>
            <p:nvPicPr>
              <p:cNvPr id="67" name="Picture 66">
                <a:extLst>
                  <a:ext uri="{FF2B5EF4-FFF2-40B4-BE49-F238E27FC236}">
                    <a16:creationId xmlns:a16="http://schemas.microsoft.com/office/drawing/2014/main" id="{7227AF44-BFAD-4E31-B206-0B97440E2D3A}"/>
                  </a:ext>
                </a:extLst>
              </p:cNvPr>
              <p:cNvPicPr>
                <a:picLocks noChangeAspect="1"/>
              </p:cNvPicPr>
              <p:nvPr/>
            </p:nvPicPr>
            <p:blipFill>
              <a:blip r:embed="rId3"/>
              <a:stretch>
                <a:fillRect/>
              </a:stretch>
            </p:blipFill>
            <p:spPr>
              <a:xfrm>
                <a:off x="6192662" y="3459896"/>
                <a:ext cx="394080" cy="394080"/>
              </a:xfrm>
              <a:prstGeom prst="rect">
                <a:avLst/>
              </a:prstGeom>
            </p:spPr>
          </p:pic>
        </p:grpSp>
        <p:grpSp>
          <p:nvGrpSpPr>
            <p:cNvPr id="68" name="Group 67">
              <a:extLst>
                <a:ext uri="{FF2B5EF4-FFF2-40B4-BE49-F238E27FC236}">
                  <a16:creationId xmlns:a16="http://schemas.microsoft.com/office/drawing/2014/main" id="{ADF5509E-AA90-449F-9E27-997DA3CA3D81}"/>
                </a:ext>
              </a:extLst>
            </p:cNvPr>
            <p:cNvGrpSpPr/>
            <p:nvPr/>
          </p:nvGrpSpPr>
          <p:grpSpPr>
            <a:xfrm>
              <a:off x="9494103" y="5062771"/>
              <a:ext cx="1157133" cy="1157134"/>
              <a:chOff x="9435099" y="4572668"/>
              <a:chExt cx="1180336" cy="1180337"/>
            </a:xfrm>
          </p:grpSpPr>
          <p:sp>
            <p:nvSpPr>
              <p:cNvPr id="69" name="Oval 68">
                <a:extLst>
                  <a:ext uri="{FF2B5EF4-FFF2-40B4-BE49-F238E27FC236}">
                    <a16:creationId xmlns:a16="http://schemas.microsoft.com/office/drawing/2014/main" id="{7FA929B7-CF23-4DA0-9906-F4739AD6CF27}"/>
                  </a:ext>
                </a:extLst>
              </p:cNvPr>
              <p:cNvSpPr/>
              <p:nvPr/>
            </p:nvSpPr>
            <p:spPr bwMode="auto">
              <a:xfrm rot="8100000">
                <a:off x="9435099" y="4572668"/>
                <a:ext cx="1180336" cy="1180337"/>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pic>
            <p:nvPicPr>
              <p:cNvPr id="70" name="Picture 69">
                <a:extLst>
                  <a:ext uri="{FF2B5EF4-FFF2-40B4-BE49-F238E27FC236}">
                    <a16:creationId xmlns:a16="http://schemas.microsoft.com/office/drawing/2014/main" id="{E7086558-5AB9-4A55-87C7-12C6C0EA3BBB}"/>
                  </a:ext>
                </a:extLst>
              </p:cNvPr>
              <p:cNvPicPr>
                <a:picLocks noChangeAspect="1"/>
              </p:cNvPicPr>
              <p:nvPr/>
            </p:nvPicPr>
            <p:blipFill>
              <a:blip r:embed="rId4"/>
              <a:stretch>
                <a:fillRect/>
              </a:stretch>
            </p:blipFill>
            <p:spPr>
              <a:xfrm>
                <a:off x="9828227" y="4965796"/>
                <a:ext cx="394080" cy="394080"/>
              </a:xfrm>
              <a:prstGeom prst="rect">
                <a:avLst/>
              </a:prstGeom>
            </p:spPr>
          </p:pic>
        </p:grpSp>
        <p:grpSp>
          <p:nvGrpSpPr>
            <p:cNvPr id="71" name="Group 70">
              <a:extLst>
                <a:ext uri="{FF2B5EF4-FFF2-40B4-BE49-F238E27FC236}">
                  <a16:creationId xmlns:a16="http://schemas.microsoft.com/office/drawing/2014/main" id="{2626321D-B5CF-4506-BE77-BBDDB719C05B}"/>
                </a:ext>
              </a:extLst>
            </p:cNvPr>
            <p:cNvGrpSpPr/>
            <p:nvPr/>
          </p:nvGrpSpPr>
          <p:grpSpPr>
            <a:xfrm>
              <a:off x="10105607" y="3586473"/>
              <a:ext cx="1157133" cy="1157134"/>
              <a:chOff x="10058865" y="3066767"/>
              <a:chExt cx="1180336" cy="1180337"/>
            </a:xfrm>
          </p:grpSpPr>
          <p:sp>
            <p:nvSpPr>
              <p:cNvPr id="72" name="Oval 71">
                <a:extLst>
                  <a:ext uri="{FF2B5EF4-FFF2-40B4-BE49-F238E27FC236}">
                    <a16:creationId xmlns:a16="http://schemas.microsoft.com/office/drawing/2014/main" id="{C8E6A87E-A757-4A83-B6DD-9B6D0DD132D2}"/>
                  </a:ext>
                </a:extLst>
              </p:cNvPr>
              <p:cNvSpPr/>
              <p:nvPr/>
            </p:nvSpPr>
            <p:spPr bwMode="auto">
              <a:xfrm rot="5400000">
                <a:off x="10058864" y="3066768"/>
                <a:ext cx="1180337" cy="1180336"/>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pic>
            <p:nvPicPr>
              <p:cNvPr id="73" name="Picture 72">
                <a:extLst>
                  <a:ext uri="{FF2B5EF4-FFF2-40B4-BE49-F238E27FC236}">
                    <a16:creationId xmlns:a16="http://schemas.microsoft.com/office/drawing/2014/main" id="{980F683F-B02C-443C-8760-C8E538E04A42}"/>
                  </a:ext>
                </a:extLst>
              </p:cNvPr>
              <p:cNvPicPr>
                <a:picLocks noChangeAspect="1"/>
              </p:cNvPicPr>
              <p:nvPr/>
            </p:nvPicPr>
            <p:blipFill>
              <a:blip r:embed="rId5"/>
              <a:stretch>
                <a:fillRect/>
              </a:stretch>
            </p:blipFill>
            <p:spPr>
              <a:xfrm>
                <a:off x="10451991" y="3459896"/>
                <a:ext cx="394080" cy="394080"/>
              </a:xfrm>
              <a:prstGeom prst="rect">
                <a:avLst/>
              </a:prstGeom>
            </p:spPr>
          </p:pic>
        </p:grpSp>
        <p:grpSp>
          <p:nvGrpSpPr>
            <p:cNvPr id="74" name="Group 73">
              <a:extLst>
                <a:ext uri="{FF2B5EF4-FFF2-40B4-BE49-F238E27FC236}">
                  <a16:creationId xmlns:a16="http://schemas.microsoft.com/office/drawing/2014/main" id="{BD05496B-E8B3-4AE5-846B-71A563DFFFBA}"/>
                </a:ext>
              </a:extLst>
            </p:cNvPr>
            <p:cNvGrpSpPr/>
            <p:nvPr/>
          </p:nvGrpSpPr>
          <p:grpSpPr>
            <a:xfrm>
              <a:off x="6541508" y="5062771"/>
              <a:ext cx="1157133" cy="1157134"/>
              <a:chOff x="6423298" y="4572668"/>
              <a:chExt cx="1180336" cy="1180337"/>
            </a:xfrm>
          </p:grpSpPr>
          <p:sp>
            <p:nvSpPr>
              <p:cNvPr id="75" name="Oval 74">
                <a:extLst>
                  <a:ext uri="{FF2B5EF4-FFF2-40B4-BE49-F238E27FC236}">
                    <a16:creationId xmlns:a16="http://schemas.microsoft.com/office/drawing/2014/main" id="{B33ACF76-FB80-4369-A22A-5506ECDFC2FA}"/>
                  </a:ext>
                </a:extLst>
              </p:cNvPr>
              <p:cNvSpPr/>
              <p:nvPr/>
            </p:nvSpPr>
            <p:spPr bwMode="auto">
              <a:xfrm rot="2700000">
                <a:off x="6423297" y="4572669"/>
                <a:ext cx="1180337" cy="1180336"/>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grpSp>
            <p:nvGrpSpPr>
              <p:cNvPr id="76" name="Group 75">
                <a:extLst>
                  <a:ext uri="{FF2B5EF4-FFF2-40B4-BE49-F238E27FC236}">
                    <a16:creationId xmlns:a16="http://schemas.microsoft.com/office/drawing/2014/main" id="{28C4F0BB-10DE-4835-8FFD-FDE17548A49B}"/>
                  </a:ext>
                </a:extLst>
              </p:cNvPr>
              <p:cNvGrpSpPr/>
              <p:nvPr/>
            </p:nvGrpSpPr>
            <p:grpSpPr>
              <a:xfrm rot="5400000">
                <a:off x="6800787" y="4921208"/>
                <a:ext cx="424701" cy="483260"/>
                <a:chOff x="5047274" y="3704624"/>
                <a:chExt cx="585142" cy="665748"/>
              </a:xfrm>
            </p:grpSpPr>
            <p:cxnSp>
              <p:nvCxnSpPr>
                <p:cNvPr id="77" name="Straight Connector 76">
                  <a:extLst>
                    <a:ext uri="{FF2B5EF4-FFF2-40B4-BE49-F238E27FC236}">
                      <a16:creationId xmlns:a16="http://schemas.microsoft.com/office/drawing/2014/main" id="{5F36D24E-0CD0-4543-9EFA-AA53BC34EFF3}"/>
                    </a:ext>
                  </a:extLst>
                </p:cNvPr>
                <p:cNvCxnSpPr>
                  <a:cxnSpLocks/>
                </p:cNvCxnSpPr>
                <p:nvPr/>
              </p:nvCxnSpPr>
              <p:spPr>
                <a:xfrm flipV="1">
                  <a:off x="5402409" y="4017230"/>
                  <a:ext cx="170316" cy="5713"/>
                </a:xfrm>
                <a:prstGeom prst="line">
                  <a:avLst/>
                </a:prstGeom>
                <a:noFill/>
                <a:ln w="28575" cap="flat" cmpd="sng" algn="ctr">
                  <a:solidFill>
                    <a:srgbClr val="C1C1C1"/>
                  </a:solidFill>
                  <a:prstDash val="solid"/>
                  <a:headEnd type="none"/>
                  <a:tailEnd type="none"/>
                </a:ln>
                <a:effectLst/>
              </p:spPr>
            </p:cxnSp>
            <p:cxnSp>
              <p:nvCxnSpPr>
                <p:cNvPr id="78" name="Straight Connector 77">
                  <a:extLst>
                    <a:ext uri="{FF2B5EF4-FFF2-40B4-BE49-F238E27FC236}">
                      <a16:creationId xmlns:a16="http://schemas.microsoft.com/office/drawing/2014/main" id="{2BCBE174-226D-4C5B-995F-D925EB847B7F}"/>
                    </a:ext>
                  </a:extLst>
                </p:cNvPr>
                <p:cNvCxnSpPr>
                  <a:cxnSpLocks/>
                </p:cNvCxnSpPr>
                <p:nvPr/>
              </p:nvCxnSpPr>
              <p:spPr>
                <a:xfrm>
                  <a:off x="5402909" y="4096985"/>
                  <a:ext cx="84465" cy="84370"/>
                </a:xfrm>
                <a:prstGeom prst="line">
                  <a:avLst/>
                </a:prstGeom>
                <a:noFill/>
                <a:ln w="28575" cap="flat" cmpd="sng" algn="ctr">
                  <a:solidFill>
                    <a:srgbClr val="C1C1C1"/>
                  </a:solidFill>
                  <a:prstDash val="solid"/>
                  <a:headEnd type="none"/>
                  <a:tailEnd type="none"/>
                </a:ln>
                <a:effectLst/>
              </p:spPr>
            </p:cxnSp>
            <p:cxnSp>
              <p:nvCxnSpPr>
                <p:cNvPr id="79" name="Straight Connector 78">
                  <a:extLst>
                    <a:ext uri="{FF2B5EF4-FFF2-40B4-BE49-F238E27FC236}">
                      <a16:creationId xmlns:a16="http://schemas.microsoft.com/office/drawing/2014/main" id="{F9AA58BC-B829-41C7-8495-5876F3F84CA0}"/>
                    </a:ext>
                  </a:extLst>
                </p:cNvPr>
                <p:cNvCxnSpPr>
                  <a:cxnSpLocks/>
                </p:cNvCxnSpPr>
                <p:nvPr/>
              </p:nvCxnSpPr>
              <p:spPr>
                <a:xfrm flipH="1" flipV="1">
                  <a:off x="5131538" y="3966188"/>
                  <a:ext cx="128135" cy="38100"/>
                </a:xfrm>
                <a:prstGeom prst="line">
                  <a:avLst/>
                </a:prstGeom>
                <a:noFill/>
                <a:ln w="28575" cap="flat" cmpd="sng" algn="ctr">
                  <a:solidFill>
                    <a:srgbClr val="C1C1C1"/>
                  </a:solidFill>
                  <a:prstDash val="solid"/>
                  <a:headEnd type="none"/>
                  <a:tailEnd type="none"/>
                </a:ln>
                <a:effectLst/>
              </p:spPr>
            </p:cxnSp>
            <p:sp>
              <p:nvSpPr>
                <p:cNvPr id="80" name="Freeform 8">
                  <a:extLst>
                    <a:ext uri="{FF2B5EF4-FFF2-40B4-BE49-F238E27FC236}">
                      <a16:creationId xmlns:a16="http://schemas.microsoft.com/office/drawing/2014/main" id="{A505D5AB-5887-406A-A8CD-32A43A72CB67}"/>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CC02A55C-E8FB-4F26-BE05-5CBE9016503C}"/>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4A3F5D89-DC08-4586-8506-E4B7CD503F08}"/>
                    </a:ext>
                  </a:extLst>
                </p:cNvPr>
                <p:cNvCxnSpPr>
                  <a:cxnSpLocks/>
                </p:cNvCxnSpPr>
                <p:nvPr/>
              </p:nvCxnSpPr>
              <p:spPr>
                <a:xfrm flipV="1">
                  <a:off x="5140170" y="4086872"/>
                  <a:ext cx="144705" cy="199493"/>
                </a:xfrm>
                <a:prstGeom prst="line">
                  <a:avLst/>
                </a:prstGeom>
                <a:noFill/>
                <a:ln w="28575" cap="flat" cmpd="sng" algn="ctr">
                  <a:solidFill>
                    <a:srgbClr val="C1C1C1"/>
                  </a:solidFill>
                  <a:prstDash val="solid"/>
                  <a:headEnd type="none"/>
                  <a:tailEnd type="none"/>
                </a:ln>
                <a:effectLst/>
              </p:spPr>
            </p:cxnSp>
            <p:sp>
              <p:nvSpPr>
                <p:cNvPr id="83" name="Freeform 8">
                  <a:extLst>
                    <a:ext uri="{FF2B5EF4-FFF2-40B4-BE49-F238E27FC236}">
                      <a16:creationId xmlns:a16="http://schemas.microsoft.com/office/drawing/2014/main" id="{8D415CB0-A33B-453D-9C3D-E681C30746D0}"/>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4" name="Freeform 9">
                  <a:extLst>
                    <a:ext uri="{FF2B5EF4-FFF2-40B4-BE49-F238E27FC236}">
                      <a16:creationId xmlns:a16="http://schemas.microsoft.com/office/drawing/2014/main" id="{A9E17401-7731-4D8C-BAF0-9855DB26CAAE}"/>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C2F9C88B-B7F0-40D6-BEA5-78B7A1708F49}"/>
                    </a:ext>
                  </a:extLst>
                </p:cNvPr>
                <p:cNvCxnSpPr>
                  <a:cxnSpLocks/>
                </p:cNvCxnSpPr>
                <p:nvPr/>
              </p:nvCxnSpPr>
              <p:spPr>
                <a:xfrm flipH="1" flipV="1">
                  <a:off x="5332707" y="3753298"/>
                  <a:ext cx="1" cy="187269"/>
                </a:xfrm>
                <a:prstGeom prst="line">
                  <a:avLst/>
                </a:prstGeom>
                <a:noFill/>
                <a:ln w="28575" cap="flat" cmpd="sng" algn="ctr">
                  <a:solidFill>
                    <a:srgbClr val="C1C1C1"/>
                  </a:solidFill>
                  <a:prstDash val="solid"/>
                  <a:headEnd type="none"/>
                  <a:tailEnd type="none"/>
                </a:ln>
                <a:effectLst/>
              </p:spPr>
            </p:cxnSp>
            <p:sp>
              <p:nvSpPr>
                <p:cNvPr id="86" name="Freeform 7">
                  <a:extLst>
                    <a:ext uri="{FF2B5EF4-FFF2-40B4-BE49-F238E27FC236}">
                      <a16:creationId xmlns:a16="http://schemas.microsoft.com/office/drawing/2014/main" id="{F996C01B-5F35-4ABE-A58D-FECDFC814ABA}"/>
                    </a:ext>
                  </a:extLst>
                </p:cNvPr>
                <p:cNvSpPr>
                  <a:spLocks/>
                </p:cNvSpPr>
                <p:nvPr/>
              </p:nvSpPr>
              <p:spPr bwMode="auto">
                <a:xfrm>
                  <a:off x="5218172" y="3915508"/>
                  <a:ext cx="225324" cy="228734"/>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3C3C41"/>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0B869926-E5DE-4BB8-B8E3-D6B90FF6C528}"/>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74C26F05-87D5-4BA6-B3AE-C5B9A3F88E25}"/>
                </a:ext>
              </a:extLst>
            </p:cNvPr>
            <p:cNvGrpSpPr/>
            <p:nvPr/>
          </p:nvGrpSpPr>
          <p:grpSpPr>
            <a:xfrm>
              <a:off x="8017805" y="1498673"/>
              <a:ext cx="1157133" cy="1157134"/>
              <a:chOff x="7929198" y="937102"/>
              <a:chExt cx="1180336" cy="1180337"/>
            </a:xfrm>
          </p:grpSpPr>
          <p:sp>
            <p:nvSpPr>
              <p:cNvPr id="89" name="Oval 88">
                <a:extLst>
                  <a:ext uri="{FF2B5EF4-FFF2-40B4-BE49-F238E27FC236}">
                    <a16:creationId xmlns:a16="http://schemas.microsoft.com/office/drawing/2014/main" id="{3B5000A5-EFC4-42D1-90B1-38BD532AEC41}"/>
                  </a:ext>
                </a:extLst>
              </p:cNvPr>
              <p:cNvSpPr/>
              <p:nvPr/>
            </p:nvSpPr>
            <p:spPr bwMode="auto">
              <a:xfrm>
                <a:off x="7929198" y="937102"/>
                <a:ext cx="1180336" cy="1180337"/>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grpSp>
            <p:nvGrpSpPr>
              <p:cNvPr id="90" name="Group 12">
                <a:extLst>
                  <a:ext uri="{FF2B5EF4-FFF2-40B4-BE49-F238E27FC236}">
                    <a16:creationId xmlns:a16="http://schemas.microsoft.com/office/drawing/2014/main" id="{9C7F2377-3BE1-4461-9385-3ABC79DCB113}"/>
                  </a:ext>
                </a:extLst>
              </p:cNvPr>
              <p:cNvGrpSpPr>
                <a:grpSpLocks noChangeAspect="1"/>
              </p:cNvGrpSpPr>
              <p:nvPr/>
            </p:nvGrpSpPr>
            <p:grpSpPr bwMode="auto">
              <a:xfrm>
                <a:off x="8302014" y="1349072"/>
                <a:ext cx="434706" cy="356396"/>
                <a:chOff x="3386" y="2185"/>
                <a:chExt cx="272" cy="223"/>
              </a:xfrm>
            </p:grpSpPr>
            <p:sp>
              <p:nvSpPr>
                <p:cNvPr id="91" name="Freeform 16">
                  <a:extLst>
                    <a:ext uri="{FF2B5EF4-FFF2-40B4-BE49-F238E27FC236}">
                      <a16:creationId xmlns:a16="http://schemas.microsoft.com/office/drawing/2014/main" id="{054A7EE9-1A64-498E-AB0E-3129CD37E7FA}"/>
                    </a:ext>
                  </a:extLst>
                </p:cNvPr>
                <p:cNvSpPr>
                  <a:spLocks/>
                </p:cNvSpPr>
                <p:nvPr/>
              </p:nvSpPr>
              <p:spPr bwMode="auto">
                <a:xfrm>
                  <a:off x="3386" y="2185"/>
                  <a:ext cx="272" cy="223"/>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2" name="Freeform 17">
                  <a:extLst>
                    <a:ext uri="{FF2B5EF4-FFF2-40B4-BE49-F238E27FC236}">
                      <a16:creationId xmlns:a16="http://schemas.microsoft.com/office/drawing/2014/main" id="{E71D9E7C-F073-46B2-AD57-FAAB170C370E}"/>
                    </a:ext>
                  </a:extLst>
                </p:cNvPr>
                <p:cNvSpPr>
                  <a:spLocks/>
                </p:cNvSpPr>
                <p:nvPr/>
              </p:nvSpPr>
              <p:spPr bwMode="auto">
                <a:xfrm>
                  <a:off x="3435" y="2334"/>
                  <a:ext cx="74" cy="25"/>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3" name="Freeform 18">
                  <a:extLst>
                    <a:ext uri="{FF2B5EF4-FFF2-40B4-BE49-F238E27FC236}">
                      <a16:creationId xmlns:a16="http://schemas.microsoft.com/office/drawing/2014/main" id="{405FC4A3-5002-4F10-AA72-92955087053F}"/>
                    </a:ext>
                  </a:extLst>
                </p:cNvPr>
                <p:cNvSpPr>
                  <a:spLocks/>
                </p:cNvSpPr>
                <p:nvPr/>
              </p:nvSpPr>
              <p:spPr bwMode="auto">
                <a:xfrm>
                  <a:off x="3534" y="2285"/>
                  <a:ext cx="74" cy="74"/>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4" name="Freeform 19">
                  <a:extLst>
                    <a:ext uri="{FF2B5EF4-FFF2-40B4-BE49-F238E27FC236}">
                      <a16:creationId xmlns:a16="http://schemas.microsoft.com/office/drawing/2014/main" id="{C1606B59-336D-4992-ABF5-F7494E5D5F47}"/>
                    </a:ext>
                  </a:extLst>
                </p:cNvPr>
                <p:cNvSpPr>
                  <a:spLocks/>
                </p:cNvSpPr>
                <p:nvPr/>
              </p:nvSpPr>
              <p:spPr bwMode="auto">
                <a:xfrm>
                  <a:off x="3435" y="2235"/>
                  <a:ext cx="173" cy="24"/>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 name="Freeform 20">
                  <a:extLst>
                    <a:ext uri="{FF2B5EF4-FFF2-40B4-BE49-F238E27FC236}">
                      <a16:creationId xmlns:a16="http://schemas.microsoft.com/office/drawing/2014/main" id="{1B635AD4-7139-43A4-963C-61EE735F1DF5}"/>
                    </a:ext>
                  </a:extLst>
                </p:cNvPr>
                <p:cNvSpPr>
                  <a:spLocks/>
                </p:cNvSpPr>
                <p:nvPr/>
              </p:nvSpPr>
              <p:spPr bwMode="auto">
                <a:xfrm>
                  <a:off x="3435" y="2285"/>
                  <a:ext cx="74" cy="25"/>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8E082B97-B567-46B4-9941-617CC1852915}"/>
                </a:ext>
              </a:extLst>
            </p:cNvPr>
            <p:cNvGrpSpPr/>
            <p:nvPr/>
          </p:nvGrpSpPr>
          <p:grpSpPr>
            <a:xfrm>
              <a:off x="9494104" y="2110175"/>
              <a:ext cx="1157133" cy="1157134"/>
              <a:chOff x="9435100" y="1560866"/>
              <a:chExt cx="1180336" cy="1180337"/>
            </a:xfrm>
          </p:grpSpPr>
          <p:sp>
            <p:nvSpPr>
              <p:cNvPr id="97" name="Oval 96">
                <a:extLst>
                  <a:ext uri="{FF2B5EF4-FFF2-40B4-BE49-F238E27FC236}">
                    <a16:creationId xmlns:a16="http://schemas.microsoft.com/office/drawing/2014/main" id="{C7185F65-6E45-489A-8BE0-1A3594E33C06}"/>
                  </a:ext>
                </a:extLst>
              </p:cNvPr>
              <p:cNvSpPr/>
              <p:nvPr/>
            </p:nvSpPr>
            <p:spPr bwMode="auto">
              <a:xfrm rot="2700000">
                <a:off x="9435099" y="1560867"/>
                <a:ext cx="1180337" cy="1180336"/>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pic>
            <p:nvPicPr>
              <p:cNvPr id="98" name="Picture 97">
                <a:extLst>
                  <a:ext uri="{FF2B5EF4-FFF2-40B4-BE49-F238E27FC236}">
                    <a16:creationId xmlns:a16="http://schemas.microsoft.com/office/drawing/2014/main" id="{6069D9FB-BD50-4390-93F3-21E7656B1FD9}"/>
                  </a:ext>
                </a:extLst>
              </p:cNvPr>
              <p:cNvPicPr>
                <a:picLocks noChangeAspect="1"/>
              </p:cNvPicPr>
              <p:nvPr/>
            </p:nvPicPr>
            <p:blipFill>
              <a:blip r:embed="rId6"/>
              <a:stretch>
                <a:fillRect/>
              </a:stretch>
            </p:blipFill>
            <p:spPr>
              <a:xfrm>
                <a:off x="9828227" y="1953994"/>
                <a:ext cx="394080" cy="394080"/>
              </a:xfrm>
              <a:prstGeom prst="rect">
                <a:avLst/>
              </a:prstGeom>
            </p:spPr>
          </p:pic>
        </p:grpSp>
        <p:sp>
          <p:nvSpPr>
            <p:cNvPr id="99" name="Rectangle 98">
              <a:extLst>
                <a:ext uri="{FF2B5EF4-FFF2-40B4-BE49-F238E27FC236}">
                  <a16:creationId xmlns:a16="http://schemas.microsoft.com/office/drawing/2014/main" id="{EFD47926-0A28-43D2-A873-099EFAD21A32}"/>
                </a:ext>
              </a:extLst>
            </p:cNvPr>
            <p:cNvSpPr/>
            <p:nvPr/>
          </p:nvSpPr>
          <p:spPr>
            <a:xfrm>
              <a:off x="8175560" y="1074496"/>
              <a:ext cx="841630" cy="48143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3175">
                    <a:noFill/>
                  </a:ln>
                  <a:solidFill>
                    <a:srgbClr val="3C3C41"/>
                  </a:solidFill>
                  <a:effectLst/>
                  <a:uLnTx/>
                  <a:uFillTx/>
                  <a:latin typeface="Segoe UI Semibold"/>
                  <a:ea typeface="+mn-ea"/>
                  <a:cs typeface="Segoe UI" pitchFamily="34" charset="0"/>
                </a:rPr>
                <a:t>App</a:t>
              </a: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D38DC9FD-E8F8-42F1-962B-F4416247EB14}"/>
                </a:ext>
              </a:extLst>
            </p:cNvPr>
            <p:cNvSpPr/>
            <p:nvPr/>
          </p:nvSpPr>
          <p:spPr>
            <a:xfrm>
              <a:off x="10591425" y="5965505"/>
              <a:ext cx="1454379" cy="4814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3175">
                    <a:noFill/>
                  </a:ln>
                  <a:solidFill>
                    <a:srgbClr val="3C3C41"/>
                  </a:solidFill>
                  <a:effectLst/>
                  <a:uLnTx/>
                  <a:uFillTx/>
                  <a:latin typeface="Segoe UI Semibold"/>
                  <a:ea typeface="+mn-ea"/>
                  <a:cs typeface="Segoe UI" pitchFamily="34" charset="0"/>
                </a:rPr>
                <a:t>Compute</a:t>
              </a: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1F55739-FE44-45A1-9554-B3264FB72C3D}"/>
                </a:ext>
              </a:extLst>
            </p:cNvPr>
            <p:cNvSpPr/>
            <p:nvPr/>
          </p:nvSpPr>
          <p:spPr>
            <a:xfrm>
              <a:off x="5870826" y="5965505"/>
              <a:ext cx="730492" cy="481436"/>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w="3175">
                    <a:noFill/>
                  </a:ln>
                  <a:solidFill>
                    <a:srgbClr val="3C3C41"/>
                  </a:solidFill>
                  <a:effectLst/>
                  <a:uLnTx/>
                  <a:uFillTx/>
                  <a:latin typeface="Segoe UI Semibold"/>
                  <a:ea typeface="+mn-ea"/>
                  <a:cs typeface="Segoe UI" pitchFamily="34" charset="0"/>
                </a:rPr>
                <a:t>IoT</a:t>
              </a:r>
              <a:endParaRPr kumimoji="0" lang="en-US" sz="1200" b="0" i="0" u="none" strike="noStrike" kern="0" cap="none" spc="0" normalizeH="0" baseline="0" noProof="0" dirty="0">
                <a:ln>
                  <a:noFill/>
                </a:ln>
                <a:solidFill>
                  <a:srgbClr val="3C3C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7A52BF86-5DE2-428D-9A88-80D258CF254C}"/>
                </a:ext>
              </a:extLst>
            </p:cNvPr>
            <p:cNvSpPr/>
            <p:nvPr/>
          </p:nvSpPr>
          <p:spPr>
            <a:xfrm>
              <a:off x="10591428" y="2026765"/>
              <a:ext cx="1385293" cy="4814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3175">
                    <a:noFill/>
                  </a:ln>
                  <a:solidFill>
                    <a:srgbClr val="3C3C41"/>
                  </a:solidFill>
                  <a:effectLst/>
                  <a:uLnTx/>
                  <a:uFillTx/>
                  <a:latin typeface="Segoe UI Semibold"/>
                  <a:ea typeface="+mn-ea"/>
                  <a:cs typeface="Segoe UI" pitchFamily="34" charset="0"/>
                </a:rPr>
                <a:t>Network</a:t>
              </a: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C1E9D19-2AF7-4695-9CC0-F6E8EE04D9C1}"/>
                </a:ext>
              </a:extLst>
            </p:cNvPr>
            <p:cNvSpPr/>
            <p:nvPr/>
          </p:nvSpPr>
          <p:spPr>
            <a:xfrm>
              <a:off x="4966721" y="2026765"/>
              <a:ext cx="1634598" cy="481436"/>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w="3175">
                    <a:noFill/>
                  </a:ln>
                  <a:solidFill>
                    <a:srgbClr val="3C3C41"/>
                  </a:solidFill>
                  <a:effectLst/>
                  <a:uLnTx/>
                  <a:uFillTx/>
                  <a:latin typeface="Segoe UI Semibold"/>
                  <a:ea typeface="+mn-ea"/>
                  <a:cs typeface="Segoe UI" pitchFamily="34" charset="0"/>
                </a:rPr>
                <a:t>Containers</a:t>
              </a:r>
            </a:p>
          </p:txBody>
        </p:sp>
        <p:sp>
          <p:nvSpPr>
            <p:cNvPr id="104" name="Rectangle 103">
              <a:extLst>
                <a:ext uri="{FF2B5EF4-FFF2-40B4-BE49-F238E27FC236}">
                  <a16:creationId xmlns:a16="http://schemas.microsoft.com/office/drawing/2014/main" id="{0821C729-4944-47F0-84C4-6DB1D0C6DBE3}"/>
                </a:ext>
              </a:extLst>
            </p:cNvPr>
            <p:cNvSpPr/>
            <p:nvPr/>
          </p:nvSpPr>
          <p:spPr>
            <a:xfrm>
              <a:off x="11341302" y="3990759"/>
              <a:ext cx="1138993" cy="4814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w="3175">
                    <a:noFill/>
                  </a:ln>
                  <a:solidFill>
                    <a:srgbClr val="3C3C41"/>
                  </a:solidFill>
                  <a:effectLst/>
                  <a:uLnTx/>
                  <a:uFillTx/>
                  <a:latin typeface="Segoe UI Semibold"/>
                  <a:ea typeface="+mn-ea"/>
                  <a:cs typeface="Segoe UI" pitchFamily="34" charset="0"/>
                </a:rPr>
                <a:t>Access</a:t>
              </a: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F38D5A3-9F9B-4332-8CA3-16CA86392514}"/>
                </a:ext>
              </a:extLst>
            </p:cNvPr>
            <p:cNvSpPr/>
            <p:nvPr/>
          </p:nvSpPr>
          <p:spPr>
            <a:xfrm>
              <a:off x="5024235" y="3990759"/>
              <a:ext cx="820602" cy="481436"/>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w="3175">
                    <a:noFill/>
                  </a:ln>
                  <a:solidFill>
                    <a:srgbClr val="3C3C41"/>
                  </a:solidFill>
                  <a:effectLst/>
                  <a:uLnTx/>
                  <a:uFillTx/>
                  <a:latin typeface="Segoe UI Semibold"/>
                  <a:ea typeface="+mn-ea"/>
                  <a:cs typeface="Segoe UI" pitchFamily="34" charset="0"/>
                </a:rPr>
                <a:t>SQL</a:t>
              </a:r>
            </a:p>
          </p:txBody>
        </p:sp>
        <p:grpSp>
          <p:nvGrpSpPr>
            <p:cNvPr id="106" name="Group 105">
              <a:extLst>
                <a:ext uri="{FF2B5EF4-FFF2-40B4-BE49-F238E27FC236}">
                  <a16:creationId xmlns:a16="http://schemas.microsoft.com/office/drawing/2014/main" id="{5B80A361-D3DD-4AEA-AC7D-BC0F1C5C5801}"/>
                </a:ext>
              </a:extLst>
            </p:cNvPr>
            <p:cNvGrpSpPr/>
            <p:nvPr/>
          </p:nvGrpSpPr>
          <p:grpSpPr>
            <a:xfrm>
              <a:off x="6541507" y="2110176"/>
              <a:ext cx="1157133" cy="1157134"/>
              <a:chOff x="6423297" y="1560867"/>
              <a:chExt cx="1180336" cy="1180337"/>
            </a:xfrm>
          </p:grpSpPr>
          <p:sp>
            <p:nvSpPr>
              <p:cNvPr id="107" name="Oval 106">
                <a:extLst>
                  <a:ext uri="{FF2B5EF4-FFF2-40B4-BE49-F238E27FC236}">
                    <a16:creationId xmlns:a16="http://schemas.microsoft.com/office/drawing/2014/main" id="{CA4D640F-360B-4CD3-A897-1CFC779411F6}"/>
                  </a:ext>
                </a:extLst>
              </p:cNvPr>
              <p:cNvSpPr/>
              <p:nvPr/>
            </p:nvSpPr>
            <p:spPr bwMode="auto">
              <a:xfrm rot="8100000">
                <a:off x="6423297" y="1560867"/>
                <a:ext cx="1180336" cy="1180337"/>
              </a:xfrm>
              <a:prstGeom prst="ellipse">
                <a:avLst/>
              </a:prstGeom>
              <a:solidFill>
                <a:srgbClr val="FFFFFF"/>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err="1">
                  <a:ln w="3175">
                    <a:noFill/>
                  </a:ln>
                  <a:solidFill>
                    <a:srgbClr val="3C3C41"/>
                  </a:solidFill>
                  <a:effectLst/>
                  <a:uLnTx/>
                  <a:uFillTx/>
                  <a:latin typeface="Segoe UI Semibold"/>
                  <a:ea typeface="+mn-ea"/>
                  <a:cs typeface="Segoe UI" pitchFamily="34" charset="0"/>
                </a:endParaRPr>
              </a:p>
            </p:txBody>
          </p:sp>
          <p:grpSp>
            <p:nvGrpSpPr>
              <p:cNvPr id="108" name="Group 107">
                <a:extLst>
                  <a:ext uri="{FF2B5EF4-FFF2-40B4-BE49-F238E27FC236}">
                    <a16:creationId xmlns:a16="http://schemas.microsoft.com/office/drawing/2014/main" id="{7AD5E2BC-5FE9-4DF3-9E27-E2D87DB4D685}"/>
                  </a:ext>
                </a:extLst>
              </p:cNvPr>
              <p:cNvGrpSpPr/>
              <p:nvPr/>
            </p:nvGrpSpPr>
            <p:grpSpPr>
              <a:xfrm>
                <a:off x="6795035" y="1756882"/>
                <a:ext cx="436860" cy="788307"/>
                <a:chOff x="6607920" y="2658398"/>
                <a:chExt cx="436860" cy="788307"/>
              </a:xfrm>
            </p:grpSpPr>
            <p:pic>
              <p:nvPicPr>
                <p:cNvPr id="109" name="Picture 2" descr="×ª××¦××ª ×ª××× × ×¢×××¨ âªAKS Azureâ¬â">
                  <a:extLst>
                    <a:ext uri="{FF2B5EF4-FFF2-40B4-BE49-F238E27FC236}">
                      <a16:creationId xmlns:a16="http://schemas.microsoft.com/office/drawing/2014/main" id="{7E20CEE5-0BA6-44B6-A197-972604DDCB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7012" y="2658398"/>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ª××¦××ª ×ª××× × ×¢×××¨ âªazure container registryâ¬â">
                  <a:extLst>
                    <a:ext uri="{FF2B5EF4-FFF2-40B4-BE49-F238E27FC236}">
                      <a16:creationId xmlns:a16="http://schemas.microsoft.com/office/drawing/2014/main" id="{6F368AEF-FA17-425A-9490-4A5953B11D4B}"/>
                    </a:ext>
                  </a:extLst>
                </p:cNvPr>
                <p:cNvPicPr>
                  <a:picLocks noChangeAspect="1" noChangeArrowheads="1"/>
                </p:cNvPicPr>
                <p:nvPr/>
              </p:nvPicPr>
              <p:blipFill>
                <a:blip r:embed="rId8"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6607920" y="300984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1" name="Group 110">
              <a:extLst>
                <a:ext uri="{FF2B5EF4-FFF2-40B4-BE49-F238E27FC236}">
                  <a16:creationId xmlns:a16="http://schemas.microsoft.com/office/drawing/2014/main" id="{1809C6C4-E8CD-4C1E-972E-415EA2CE3B96}"/>
                </a:ext>
              </a:extLst>
            </p:cNvPr>
            <p:cNvGrpSpPr/>
            <p:nvPr/>
          </p:nvGrpSpPr>
          <p:grpSpPr>
            <a:xfrm>
              <a:off x="7675661" y="3244329"/>
              <a:ext cx="1841422" cy="1841422"/>
              <a:chOff x="7580194" y="2717763"/>
              <a:chExt cx="1878346" cy="1878346"/>
            </a:xfrm>
          </p:grpSpPr>
          <p:sp>
            <p:nvSpPr>
              <p:cNvPr id="112" name="Oval 111">
                <a:extLst>
                  <a:ext uri="{FF2B5EF4-FFF2-40B4-BE49-F238E27FC236}">
                    <a16:creationId xmlns:a16="http://schemas.microsoft.com/office/drawing/2014/main" id="{A0C0FACE-80CE-4BD4-B084-6A09CF07099B}"/>
                  </a:ext>
                </a:extLst>
              </p:cNvPr>
              <p:cNvSpPr/>
              <p:nvPr/>
            </p:nvSpPr>
            <p:spPr bwMode="auto">
              <a:xfrm>
                <a:off x="7580194" y="2717763"/>
                <a:ext cx="1878346" cy="1878346"/>
              </a:xfrm>
              <a:prstGeom prst="ellipse">
                <a:avLst/>
              </a:prstGeom>
              <a:solidFill>
                <a:srgbClr val="0078D3"/>
              </a:solidFill>
              <a:ln w="9525" cap="flat" cmpd="sng" algn="ctr">
                <a:noFill/>
                <a:prstDash val="solid"/>
                <a:headEnd type="none" w="med" len="med"/>
                <a:tailEnd type="none" w="med" len="med"/>
              </a:ln>
              <a:effectLst>
                <a:outerShdw blurRad="190500" dist="50800" dir="8100000" algn="tr" rotWithShape="0">
                  <a:prstClr val="black">
                    <a:alpha val="20000"/>
                  </a:prstClr>
                </a:outerShdw>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grpSp>
            <p:nvGrpSpPr>
              <p:cNvPr id="113" name="Group 4">
                <a:extLst>
                  <a:ext uri="{FF2B5EF4-FFF2-40B4-BE49-F238E27FC236}">
                    <a16:creationId xmlns:a16="http://schemas.microsoft.com/office/drawing/2014/main" id="{CD4CCDFB-1930-4C0E-ABDA-D6FC2349E1D5}"/>
                  </a:ext>
                </a:extLst>
              </p:cNvPr>
              <p:cNvGrpSpPr>
                <a:grpSpLocks noChangeAspect="1"/>
              </p:cNvGrpSpPr>
              <p:nvPr/>
            </p:nvGrpSpPr>
            <p:grpSpPr bwMode="auto">
              <a:xfrm>
                <a:off x="8502824" y="3402215"/>
                <a:ext cx="32968" cy="32968"/>
                <a:chOff x="6860" y="985"/>
                <a:chExt cx="16" cy="16"/>
              </a:xfrm>
            </p:grpSpPr>
            <p:sp>
              <p:nvSpPr>
                <p:cNvPr id="114" name="Freeform 6">
                  <a:extLst>
                    <a:ext uri="{FF2B5EF4-FFF2-40B4-BE49-F238E27FC236}">
                      <a16:creationId xmlns:a16="http://schemas.microsoft.com/office/drawing/2014/main" id="{7933FDA3-1247-4D97-941F-6800B6F0405C}"/>
                    </a:ext>
                  </a:extLst>
                </p:cNvPr>
                <p:cNvSpPr>
                  <a:spLocks/>
                </p:cNvSpPr>
                <p:nvPr/>
              </p:nvSpPr>
              <p:spPr bwMode="auto">
                <a:xfrm>
                  <a:off x="6860" y="985"/>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15" name="Freeform 8">
                  <a:extLst>
                    <a:ext uri="{FF2B5EF4-FFF2-40B4-BE49-F238E27FC236}">
                      <a16:creationId xmlns:a16="http://schemas.microsoft.com/office/drawing/2014/main" id="{31E2D1FA-B1CE-42B6-96D5-FDB542C91A2C}"/>
                    </a:ext>
                  </a:extLst>
                </p:cNvPr>
                <p:cNvSpPr>
                  <a:spLocks/>
                </p:cNvSpPr>
                <p:nvPr/>
              </p:nvSpPr>
              <p:spPr bwMode="auto">
                <a:xfrm>
                  <a:off x="6860" y="985"/>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16" name="Graphic 60">
              <a:extLst>
                <a:ext uri="{FF2B5EF4-FFF2-40B4-BE49-F238E27FC236}">
                  <a16:creationId xmlns:a16="http://schemas.microsoft.com/office/drawing/2014/main" id="{514BBC5D-7A44-4318-9AB3-704557C69A17}"/>
                </a:ext>
              </a:extLst>
            </p:cNvPr>
            <p:cNvGrpSpPr/>
            <p:nvPr/>
          </p:nvGrpSpPr>
          <p:grpSpPr>
            <a:xfrm>
              <a:off x="8345287" y="3785163"/>
              <a:ext cx="469802" cy="640874"/>
              <a:chOff x="8784837" y="4669070"/>
              <a:chExt cx="479223" cy="653725"/>
            </a:xfrm>
          </p:grpSpPr>
          <p:sp>
            <p:nvSpPr>
              <p:cNvPr id="117" name="Freeform: Shape 116">
                <a:extLst>
                  <a:ext uri="{FF2B5EF4-FFF2-40B4-BE49-F238E27FC236}">
                    <a16:creationId xmlns:a16="http://schemas.microsoft.com/office/drawing/2014/main" id="{3C83089C-49F9-4D09-A9FD-36360E158A98}"/>
                  </a:ext>
                </a:extLst>
              </p:cNvPr>
              <p:cNvSpPr/>
              <p:nvPr/>
            </p:nvSpPr>
            <p:spPr>
              <a:xfrm>
                <a:off x="8784837" y="4669071"/>
                <a:ext cx="479223" cy="653724"/>
              </a:xfrm>
              <a:custGeom>
                <a:avLst/>
                <a:gdLst>
                  <a:gd name="connsiteX0" fmla="*/ 407720 w 479222"/>
                  <a:gd name="connsiteY0" fmla="*/ 77922 h 653723"/>
                  <a:gd name="connsiteX1" fmla="*/ 407720 w 479222"/>
                  <a:gd name="connsiteY1" fmla="*/ 77922 h 653723"/>
                  <a:gd name="connsiteX2" fmla="*/ 239598 w 479222"/>
                  <a:gd name="connsiteY2" fmla="*/ 0 h 653723"/>
                  <a:gd name="connsiteX3" fmla="*/ 0 w 479222"/>
                  <a:gd name="connsiteY3" fmla="*/ 81609 h 653723"/>
                  <a:gd name="connsiteX4" fmla="*/ 0 w 479222"/>
                  <a:gd name="connsiteY4" fmla="*/ 416453 h 653723"/>
                  <a:gd name="connsiteX5" fmla="*/ 53657 w 479222"/>
                  <a:gd name="connsiteY5" fmla="*/ 528002 h 653723"/>
                  <a:gd name="connsiteX6" fmla="*/ 53657 w 479222"/>
                  <a:gd name="connsiteY6" fmla="*/ 528002 h 653723"/>
                  <a:gd name="connsiteX7" fmla="*/ 239611 w 479222"/>
                  <a:gd name="connsiteY7" fmla="*/ 653723 h 653723"/>
                  <a:gd name="connsiteX8" fmla="*/ 479222 w 479222"/>
                  <a:gd name="connsiteY8" fmla="*/ 416439 h 653723"/>
                  <a:gd name="connsiteX9" fmla="*/ 479222 w 479222"/>
                  <a:gd name="connsiteY9" fmla="*/ 81609 h 653723"/>
                  <a:gd name="connsiteX10" fmla="*/ 407720 w 479222"/>
                  <a:gd name="connsiteY10" fmla="*/ 77922 h 6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9222" h="653723">
                    <a:moveTo>
                      <a:pt x="407720" y="77922"/>
                    </a:moveTo>
                    <a:lnTo>
                      <a:pt x="407720" y="77922"/>
                    </a:lnTo>
                    <a:cubicBezTo>
                      <a:pt x="263694" y="62037"/>
                      <a:pt x="239598" y="0"/>
                      <a:pt x="239598" y="0"/>
                    </a:cubicBezTo>
                    <a:cubicBezTo>
                      <a:pt x="239598" y="0"/>
                      <a:pt x="207187" y="81609"/>
                      <a:pt x="0" y="81609"/>
                    </a:cubicBezTo>
                    <a:lnTo>
                      <a:pt x="0" y="416453"/>
                    </a:lnTo>
                    <a:cubicBezTo>
                      <a:pt x="0" y="456943"/>
                      <a:pt x="22501" y="494858"/>
                      <a:pt x="53657" y="528002"/>
                    </a:cubicBezTo>
                    <a:lnTo>
                      <a:pt x="53657" y="528002"/>
                    </a:lnTo>
                    <a:cubicBezTo>
                      <a:pt x="124284" y="603152"/>
                      <a:pt x="239611" y="653723"/>
                      <a:pt x="239611" y="653723"/>
                    </a:cubicBezTo>
                    <a:cubicBezTo>
                      <a:pt x="239611" y="653723"/>
                      <a:pt x="479222" y="548750"/>
                      <a:pt x="479222" y="416439"/>
                    </a:cubicBezTo>
                    <a:lnTo>
                      <a:pt x="479222" y="81609"/>
                    </a:lnTo>
                    <a:cubicBezTo>
                      <a:pt x="452577" y="81609"/>
                      <a:pt x="428874" y="80263"/>
                      <a:pt x="407720" y="77922"/>
                    </a:cubicBezTo>
                    <a:close/>
                  </a:path>
                </a:pathLst>
              </a:custGeom>
              <a:solidFill>
                <a:srgbClr val="FFFFFF"/>
              </a:solidFill>
              <a:ln w="129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8A812AF-F021-4386-BB93-10AB0E674285}"/>
                  </a:ext>
                </a:extLst>
              </p:cNvPr>
              <p:cNvSpPr/>
              <p:nvPr/>
            </p:nvSpPr>
            <p:spPr>
              <a:xfrm>
                <a:off x="8784849" y="4669070"/>
                <a:ext cx="407718" cy="528000"/>
              </a:xfrm>
              <a:custGeom>
                <a:avLst/>
                <a:gdLst>
                  <a:gd name="connsiteX0" fmla="*/ 298877 w 407719"/>
                  <a:gd name="connsiteY0" fmla="*/ 216286 h 528001"/>
                  <a:gd name="connsiteX1" fmla="*/ 407720 w 407719"/>
                  <a:gd name="connsiteY1" fmla="*/ 77922 h 528001"/>
                  <a:gd name="connsiteX2" fmla="*/ 239598 w 407719"/>
                  <a:gd name="connsiteY2" fmla="*/ 0 h 528001"/>
                  <a:gd name="connsiteX3" fmla="*/ 0 w 407719"/>
                  <a:gd name="connsiteY3" fmla="*/ 81609 h 528001"/>
                  <a:gd name="connsiteX4" fmla="*/ 0 w 407719"/>
                  <a:gd name="connsiteY4" fmla="*/ 416453 h 528001"/>
                  <a:gd name="connsiteX5" fmla="*/ 53657 w 407719"/>
                  <a:gd name="connsiteY5" fmla="*/ 528002 h 528001"/>
                  <a:gd name="connsiteX6" fmla="*/ 134115 w 407719"/>
                  <a:gd name="connsiteY6" fmla="*/ 425735 h 528001"/>
                  <a:gd name="connsiteX7" fmla="*/ 298877 w 407719"/>
                  <a:gd name="connsiteY7" fmla="*/ 216286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719" h="528001">
                    <a:moveTo>
                      <a:pt x="298877" y="216286"/>
                    </a:moveTo>
                    <a:lnTo>
                      <a:pt x="407720" y="77922"/>
                    </a:lnTo>
                    <a:cubicBezTo>
                      <a:pt x="263694" y="62037"/>
                      <a:pt x="239598" y="0"/>
                      <a:pt x="239598" y="0"/>
                    </a:cubicBezTo>
                    <a:cubicBezTo>
                      <a:pt x="239598" y="0"/>
                      <a:pt x="207187" y="81609"/>
                      <a:pt x="0" y="81609"/>
                    </a:cubicBezTo>
                    <a:lnTo>
                      <a:pt x="0" y="416453"/>
                    </a:lnTo>
                    <a:cubicBezTo>
                      <a:pt x="0" y="456943"/>
                      <a:pt x="22501" y="494858"/>
                      <a:pt x="53657" y="528002"/>
                    </a:cubicBezTo>
                    <a:lnTo>
                      <a:pt x="134115" y="425735"/>
                    </a:lnTo>
                    <a:lnTo>
                      <a:pt x="298877" y="216286"/>
                    </a:lnTo>
                    <a:close/>
                  </a:path>
                </a:pathLst>
              </a:custGeom>
              <a:solidFill>
                <a:srgbClr val="FFFFFF">
                  <a:alpha val="40000"/>
                </a:srgbClr>
              </a:solidFill>
              <a:ln w="129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48386FD-1A26-468F-A0C4-B22DA7AED47D}"/>
                  </a:ext>
                </a:extLst>
              </p:cNvPr>
              <p:cNvSpPr/>
              <p:nvPr/>
            </p:nvSpPr>
            <p:spPr>
              <a:xfrm>
                <a:off x="8918963" y="4857058"/>
                <a:ext cx="210991" cy="275550"/>
              </a:xfrm>
              <a:custGeom>
                <a:avLst/>
                <a:gdLst>
                  <a:gd name="connsiteX0" fmla="*/ 200519 w 210991"/>
                  <a:gd name="connsiteY0" fmla="*/ 131814 h 275551"/>
                  <a:gd name="connsiteX1" fmla="*/ 186582 w 210991"/>
                  <a:gd name="connsiteY1" fmla="*/ 131814 h 275551"/>
                  <a:gd name="connsiteX2" fmla="*/ 186582 w 210991"/>
                  <a:gd name="connsiteY2" fmla="*/ 85375 h 275551"/>
                  <a:gd name="connsiteX3" fmla="*/ 164761 w 210991"/>
                  <a:gd name="connsiteY3" fmla="*/ 27194 h 275551"/>
                  <a:gd name="connsiteX4" fmla="*/ 164761 w 210991"/>
                  <a:gd name="connsiteY4" fmla="*/ 27194 h 275551"/>
                  <a:gd name="connsiteX5" fmla="*/ 163297 w 210991"/>
                  <a:gd name="connsiteY5" fmla="*/ 25455 h 275551"/>
                  <a:gd name="connsiteX6" fmla="*/ 105483 w 210991"/>
                  <a:gd name="connsiteY6" fmla="*/ 0 h 275551"/>
                  <a:gd name="connsiteX7" fmla="*/ 47708 w 210991"/>
                  <a:gd name="connsiteY7" fmla="*/ 25455 h 275551"/>
                  <a:gd name="connsiteX8" fmla="*/ 24397 w 210991"/>
                  <a:gd name="connsiteY8" fmla="*/ 85361 h 275551"/>
                  <a:gd name="connsiteX9" fmla="*/ 24397 w 210991"/>
                  <a:gd name="connsiteY9" fmla="*/ 131814 h 275551"/>
                  <a:gd name="connsiteX10" fmla="*/ 10472 w 210991"/>
                  <a:gd name="connsiteY10" fmla="*/ 131814 h 275551"/>
                  <a:gd name="connsiteX11" fmla="*/ 0 w 210991"/>
                  <a:gd name="connsiteY11" fmla="*/ 142287 h 275551"/>
                  <a:gd name="connsiteX12" fmla="*/ 0 w 210991"/>
                  <a:gd name="connsiteY12" fmla="*/ 236643 h 275551"/>
                  <a:gd name="connsiteX13" fmla="*/ 0 w 210991"/>
                  <a:gd name="connsiteY13" fmla="*/ 236656 h 275551"/>
                  <a:gd name="connsiteX14" fmla="*/ 0 w 210991"/>
                  <a:gd name="connsiteY14" fmla="*/ 265079 h 275551"/>
                  <a:gd name="connsiteX15" fmla="*/ 10472 w 210991"/>
                  <a:gd name="connsiteY15" fmla="*/ 275552 h 275551"/>
                  <a:gd name="connsiteX16" fmla="*/ 200519 w 210991"/>
                  <a:gd name="connsiteY16" fmla="*/ 275552 h 275551"/>
                  <a:gd name="connsiteX17" fmla="*/ 210992 w 210991"/>
                  <a:gd name="connsiteY17" fmla="*/ 265079 h 275551"/>
                  <a:gd name="connsiteX18" fmla="*/ 210992 w 210991"/>
                  <a:gd name="connsiteY18" fmla="*/ 142300 h 275551"/>
                  <a:gd name="connsiteX19" fmla="*/ 200519 w 210991"/>
                  <a:gd name="connsiteY19" fmla="*/ 131814 h 275551"/>
                  <a:gd name="connsiteX20" fmla="*/ 148079 w 210991"/>
                  <a:gd name="connsiteY20" fmla="*/ 131827 h 275551"/>
                  <a:gd name="connsiteX21" fmla="*/ 82446 w 210991"/>
                  <a:gd name="connsiteY21" fmla="*/ 131827 h 275551"/>
                  <a:gd name="connsiteX22" fmla="*/ 82459 w 210991"/>
                  <a:gd name="connsiteY22" fmla="*/ 131814 h 275551"/>
                  <a:gd name="connsiteX23" fmla="*/ 62913 w 210991"/>
                  <a:gd name="connsiteY23" fmla="*/ 131814 h 275551"/>
                  <a:gd name="connsiteX24" fmla="*/ 62913 w 210991"/>
                  <a:gd name="connsiteY24" fmla="*/ 85375 h 275551"/>
                  <a:gd name="connsiteX25" fmla="*/ 75830 w 210991"/>
                  <a:gd name="connsiteY25" fmla="*/ 51774 h 275551"/>
                  <a:gd name="connsiteX26" fmla="*/ 105483 w 210991"/>
                  <a:gd name="connsiteY26" fmla="*/ 38530 h 275551"/>
                  <a:gd name="connsiteX27" fmla="*/ 135161 w 210991"/>
                  <a:gd name="connsiteY27" fmla="*/ 51774 h 275551"/>
                  <a:gd name="connsiteX28" fmla="*/ 140247 w 210991"/>
                  <a:gd name="connsiteY28" fmla="*/ 58363 h 275551"/>
                  <a:gd name="connsiteX29" fmla="*/ 140234 w 210991"/>
                  <a:gd name="connsiteY29" fmla="*/ 58376 h 275551"/>
                  <a:gd name="connsiteX30" fmla="*/ 148079 w 210991"/>
                  <a:gd name="connsiteY30" fmla="*/ 85361 h 275551"/>
                  <a:gd name="connsiteX31" fmla="*/ 148079 w 210991"/>
                  <a:gd name="connsiteY31" fmla="*/ 131827 h 27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991" h="275551">
                    <a:moveTo>
                      <a:pt x="200519" y="131814"/>
                    </a:moveTo>
                    <a:lnTo>
                      <a:pt x="186582" y="131814"/>
                    </a:lnTo>
                    <a:lnTo>
                      <a:pt x="186582" y="85375"/>
                    </a:lnTo>
                    <a:cubicBezTo>
                      <a:pt x="186582" y="63031"/>
                      <a:pt x="178359" y="42543"/>
                      <a:pt x="164761" y="27194"/>
                    </a:cubicBezTo>
                    <a:lnTo>
                      <a:pt x="164761" y="27194"/>
                    </a:lnTo>
                    <a:cubicBezTo>
                      <a:pt x="164251" y="26632"/>
                      <a:pt x="163794" y="26018"/>
                      <a:pt x="163297" y="25455"/>
                    </a:cubicBezTo>
                    <a:cubicBezTo>
                      <a:pt x="148824" y="9949"/>
                      <a:pt x="128219" y="-13"/>
                      <a:pt x="105483" y="0"/>
                    </a:cubicBezTo>
                    <a:cubicBezTo>
                      <a:pt x="82786" y="-13"/>
                      <a:pt x="62181" y="9949"/>
                      <a:pt x="47708" y="25455"/>
                    </a:cubicBezTo>
                    <a:cubicBezTo>
                      <a:pt x="33195" y="40975"/>
                      <a:pt x="24397" y="62207"/>
                      <a:pt x="24397" y="85361"/>
                    </a:cubicBezTo>
                    <a:lnTo>
                      <a:pt x="24397" y="131814"/>
                    </a:lnTo>
                    <a:lnTo>
                      <a:pt x="10472" y="131814"/>
                    </a:lnTo>
                    <a:cubicBezTo>
                      <a:pt x="4681" y="131814"/>
                      <a:pt x="0" y="136508"/>
                      <a:pt x="0" y="142287"/>
                    </a:cubicBezTo>
                    <a:lnTo>
                      <a:pt x="0" y="236643"/>
                    </a:lnTo>
                    <a:lnTo>
                      <a:pt x="0" y="236656"/>
                    </a:lnTo>
                    <a:lnTo>
                      <a:pt x="0" y="265079"/>
                    </a:lnTo>
                    <a:cubicBezTo>
                      <a:pt x="0" y="270858"/>
                      <a:pt x="4694" y="275552"/>
                      <a:pt x="10472" y="275552"/>
                    </a:cubicBezTo>
                    <a:lnTo>
                      <a:pt x="200519" y="275552"/>
                    </a:lnTo>
                    <a:cubicBezTo>
                      <a:pt x="206298" y="275552"/>
                      <a:pt x="210992" y="270858"/>
                      <a:pt x="210992" y="265079"/>
                    </a:cubicBezTo>
                    <a:lnTo>
                      <a:pt x="210992" y="142300"/>
                    </a:lnTo>
                    <a:cubicBezTo>
                      <a:pt x="210992" y="136495"/>
                      <a:pt x="206298" y="131814"/>
                      <a:pt x="200519" y="131814"/>
                    </a:cubicBezTo>
                    <a:close/>
                    <a:moveTo>
                      <a:pt x="148079" y="131827"/>
                    </a:moveTo>
                    <a:lnTo>
                      <a:pt x="82446" y="131827"/>
                    </a:lnTo>
                    <a:lnTo>
                      <a:pt x="82459" y="131814"/>
                    </a:lnTo>
                    <a:lnTo>
                      <a:pt x="62913" y="131814"/>
                    </a:lnTo>
                    <a:lnTo>
                      <a:pt x="62913" y="85375"/>
                    </a:lnTo>
                    <a:cubicBezTo>
                      <a:pt x="62913" y="72013"/>
                      <a:pt x="67960" y="60181"/>
                      <a:pt x="75830" y="51774"/>
                    </a:cubicBezTo>
                    <a:cubicBezTo>
                      <a:pt x="83740" y="43367"/>
                      <a:pt x="94069" y="38530"/>
                      <a:pt x="105483" y="38530"/>
                    </a:cubicBezTo>
                    <a:cubicBezTo>
                      <a:pt x="116910" y="38530"/>
                      <a:pt x="127251" y="43367"/>
                      <a:pt x="135161" y="51774"/>
                    </a:cubicBezTo>
                    <a:cubicBezTo>
                      <a:pt x="137031" y="53774"/>
                      <a:pt x="138704" y="55997"/>
                      <a:pt x="140247" y="58363"/>
                    </a:cubicBezTo>
                    <a:lnTo>
                      <a:pt x="140234" y="58376"/>
                    </a:lnTo>
                    <a:cubicBezTo>
                      <a:pt x="145111" y="65946"/>
                      <a:pt x="148079" y="75216"/>
                      <a:pt x="148079" y="85361"/>
                    </a:cubicBezTo>
                    <a:lnTo>
                      <a:pt x="148079" y="131827"/>
                    </a:lnTo>
                    <a:close/>
                  </a:path>
                </a:pathLst>
              </a:custGeom>
              <a:solidFill>
                <a:srgbClr val="0070C0"/>
              </a:solidFill>
              <a:ln w="129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20" name="Rectangle 119">
            <a:extLst>
              <a:ext uri="{FF2B5EF4-FFF2-40B4-BE49-F238E27FC236}">
                <a16:creationId xmlns:a16="http://schemas.microsoft.com/office/drawing/2014/main" id="{78375372-0A99-4B0A-89ED-81156E6AD2F2}"/>
              </a:ext>
            </a:extLst>
          </p:cNvPr>
          <p:cNvSpPr/>
          <p:nvPr/>
        </p:nvSpPr>
        <p:spPr>
          <a:xfrm>
            <a:off x="189818" y="1102383"/>
            <a:ext cx="3456642" cy="5349350"/>
          </a:xfrm>
          <a:prstGeom prst="rect">
            <a:avLst/>
          </a:prstGeom>
        </p:spPr>
        <p:txBody>
          <a:bodyPr wrap="square">
            <a:spAutoFit/>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Enhanced threat protection for your cloud resources with </a:t>
            </a:r>
            <a:br>
              <a:rPr kumimoji="0" lang="en-US" sz="16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security center</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Support for threat protection &amp; vulnerability assessment for </a:t>
            </a: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SQL DBs running on Azure IaaS VM</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Built-in vulnerability assessment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with Security Center Standard</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Container security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for Azure Kubernetes Services with Azure Security Center</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Threat Protection for Azure key vault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in Public Preview in North America Regions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Malware reputation screening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as part of ATP for Azure Storage</a:t>
            </a:r>
          </a:p>
          <a:p>
            <a:pPr marL="0" marR="0" lvl="0" indent="0" algn="l" defTabSz="914367"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endParaRPr>
          </a:p>
          <a:p>
            <a:pPr marL="0" marR="0" lvl="2" indent="0" algn="l" defTabSz="914225" rtl="0" eaLnBrk="1" fontAlgn="auto" latinLnBrk="0" hangingPunct="1">
              <a:lnSpc>
                <a:spcPts val="2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Extending Security Center’s coverage with platform for community &amp; partners</a:t>
            </a:r>
            <a:endParaRPr kumimoji="0" lang="en-US" sz="105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endParaRPr>
          </a:p>
        </p:txBody>
      </p:sp>
      <p:sp>
        <p:nvSpPr>
          <p:cNvPr id="124" name="Rectangle 123">
            <a:extLst>
              <a:ext uri="{FF2B5EF4-FFF2-40B4-BE49-F238E27FC236}">
                <a16:creationId xmlns:a16="http://schemas.microsoft.com/office/drawing/2014/main" id="{48D32BCD-6763-4532-AE37-C08A80515665}"/>
              </a:ext>
            </a:extLst>
          </p:cNvPr>
          <p:cNvSpPr/>
          <p:nvPr/>
        </p:nvSpPr>
        <p:spPr>
          <a:xfrm>
            <a:off x="8161031" y="1102383"/>
            <a:ext cx="3749672" cy="5452647"/>
          </a:xfrm>
          <a:prstGeom prst="rect">
            <a:avLst/>
          </a:prstGeom>
        </p:spPr>
        <p:txBody>
          <a:bodyPr wrap="square">
            <a:spAutoFit/>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Enhanced cloud security </a:t>
            </a:r>
            <a:br>
              <a:rPr kumimoji="0" lang="en-US" sz="16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posture management</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Secure score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simplified</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Support for </a:t>
            </a: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customer created assessments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Quick remediation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for bulk resources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Automatic assessment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of NIST SP 800-53 R4, SWIFT CSP CSCF v2020, Canada Federal PBMM and UK Official together with UK NHS</a:t>
            </a:r>
            <a:br>
              <a:rPr kumimoji="0" lang="en-US" sz="105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br>
            <a:endParaRPr kumimoji="0" lang="en-US" sz="105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Implement security faster with Security Center</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Workflow automation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with logic apps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Improved reporting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and export for Security Center alerts and recommendations </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Auto-discover, onboard and </a:t>
            </a: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protect </a:t>
            </a:r>
            <a:b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your AWS EC2 instances with Azure </a:t>
            </a: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security center</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Onboard on-prem servers to security center from </a:t>
            </a:r>
            <a:r>
              <a:rPr kumimoji="0" lang="en-US" sz="1400" b="1"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Windows Admin Center</a:t>
            </a:r>
          </a:p>
        </p:txBody>
      </p:sp>
    </p:spTree>
    <p:extLst>
      <p:ext uri="{BB962C8B-B14F-4D97-AF65-F5344CB8AC3E}">
        <p14:creationId xmlns:p14="http://schemas.microsoft.com/office/powerpoint/2010/main" val="14119848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p:txBody>
          <a:bodyPr/>
          <a:lstStyle/>
          <a:p>
            <a:r>
              <a:rPr lang="en-US" dirty="0"/>
              <a:t>Intelligent security</a:t>
            </a:r>
          </a:p>
        </p:txBody>
      </p:sp>
      <p:grpSp>
        <p:nvGrpSpPr>
          <p:cNvPr id="3" name="Group 2">
            <a:extLst>
              <a:ext uri="{FF2B5EF4-FFF2-40B4-BE49-F238E27FC236}">
                <a16:creationId xmlns:a16="http://schemas.microsoft.com/office/drawing/2014/main" id="{DD66F0E4-BEF8-4913-AA1F-CB838FAD38CA}"/>
              </a:ext>
            </a:extLst>
          </p:cNvPr>
          <p:cNvGrpSpPr/>
          <p:nvPr/>
        </p:nvGrpSpPr>
        <p:grpSpPr>
          <a:xfrm>
            <a:off x="426425" y="1449709"/>
            <a:ext cx="2700717" cy="4777816"/>
            <a:chOff x="434975" y="1478282"/>
            <a:chExt cx="2754872" cy="4873621"/>
          </a:xfrm>
        </p:grpSpPr>
        <p:pic>
          <p:nvPicPr>
            <p:cNvPr id="37" name="Picture 36">
              <a:extLst>
                <a:ext uri="{FF2B5EF4-FFF2-40B4-BE49-F238E27FC236}">
                  <a16:creationId xmlns:a16="http://schemas.microsoft.com/office/drawing/2014/main" id="{F168C374-0B42-4714-882C-BE406F101828}"/>
                </a:ext>
              </a:extLst>
            </p:cNvPr>
            <p:cNvPicPr>
              <a:picLocks noChangeAspect="1"/>
            </p:cNvPicPr>
            <p:nvPr/>
          </p:nvPicPr>
          <p:blipFill rotWithShape="1">
            <a:blip r:embed="rId3"/>
            <a:srcRect l="29957" r="7020"/>
            <a:stretch/>
          </p:blipFill>
          <p:spPr>
            <a:xfrm>
              <a:off x="434975" y="1478282"/>
              <a:ext cx="2747773" cy="2911933"/>
            </a:xfrm>
            <a:prstGeom prst="rect">
              <a:avLst/>
            </a:prstGeom>
            <a:solidFill>
              <a:schemeClr val="bg1"/>
            </a:solidFill>
            <a:ln>
              <a:noFill/>
            </a:ln>
            <a:effectLst>
              <a:outerShdw blurRad="254000" dist="50800" dir="2700000" algn="tl" rotWithShape="0">
                <a:schemeClr val="bg1">
                  <a:lumMod val="50000"/>
                  <a:alpha val="25000"/>
                </a:schemeClr>
              </a:outerShdw>
            </a:effectLst>
          </p:spPr>
        </p:pic>
        <p:sp>
          <p:nvSpPr>
            <p:cNvPr id="40" name="04R">
              <a:extLst>
                <a:ext uri="{FF2B5EF4-FFF2-40B4-BE49-F238E27FC236}">
                  <a16:creationId xmlns:a16="http://schemas.microsoft.com/office/drawing/2014/main" id="{5AB48D17-877D-42F4-A812-46BD504594C4}"/>
                </a:ext>
              </a:extLst>
            </p:cNvPr>
            <p:cNvSpPr/>
            <p:nvPr/>
          </p:nvSpPr>
          <p:spPr bwMode="auto">
            <a:xfrm>
              <a:off x="442074" y="4390214"/>
              <a:ext cx="2747773" cy="1961689"/>
            </a:xfrm>
            <a:prstGeom prst="rect">
              <a:avLst/>
            </a:prstGeom>
            <a:solidFill>
              <a:schemeClr val="bg1"/>
            </a:solidFill>
            <a:ln>
              <a:noFill/>
            </a:ln>
            <a:effectLst>
              <a:outerShdw blurRad="254000" dist="50800" dir="2700000" algn="tl" rotWithShape="0">
                <a:schemeClr val="bg1">
                  <a:lumMod val="5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Identity and access </a:t>
              </a:r>
              <a:b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b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management </a:t>
              </a:r>
            </a:p>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Your universal platform </a:t>
              </a:r>
              <a:b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to manage and </a:t>
              </a:r>
              <a:b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secure identities</a:t>
              </a:r>
            </a:p>
          </p:txBody>
        </p:sp>
      </p:grpSp>
      <p:grpSp>
        <p:nvGrpSpPr>
          <p:cNvPr id="4" name="Group 3">
            <a:extLst>
              <a:ext uri="{FF2B5EF4-FFF2-40B4-BE49-F238E27FC236}">
                <a16:creationId xmlns:a16="http://schemas.microsoft.com/office/drawing/2014/main" id="{47EE44B2-DD87-4D41-A867-D449829ED0DC}"/>
              </a:ext>
            </a:extLst>
          </p:cNvPr>
          <p:cNvGrpSpPr/>
          <p:nvPr/>
        </p:nvGrpSpPr>
        <p:grpSpPr>
          <a:xfrm>
            <a:off x="3303568" y="1449710"/>
            <a:ext cx="2693757" cy="4967372"/>
            <a:chOff x="3369811" y="1478283"/>
            <a:chExt cx="2747772" cy="5066978"/>
          </a:xfrm>
        </p:grpSpPr>
        <p:pic>
          <p:nvPicPr>
            <p:cNvPr id="36" name="Picture 2" descr="https://img-prod-cms-rt-microsoft-com.akamaized.net/cms/api/am/imageFileData/RE2jpSf?ver=788e&amp;q=90&amp;m=2&amp;h=768&amp;w=1024&amp;b=%23FFFFFFFF&amp;aim=true">
              <a:extLst>
                <a:ext uri="{FF2B5EF4-FFF2-40B4-BE49-F238E27FC236}">
                  <a16:creationId xmlns:a16="http://schemas.microsoft.com/office/drawing/2014/main" id="{283C6357-B555-4682-B8E0-D0DDC4AE94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167" r="14263" b="7565"/>
            <a:stretch/>
          </p:blipFill>
          <p:spPr bwMode="auto">
            <a:xfrm>
              <a:off x="3369811" y="1478283"/>
              <a:ext cx="2747772" cy="2911932"/>
            </a:xfrm>
            <a:prstGeom prst="rect">
              <a:avLst/>
            </a:prstGeom>
            <a:solidFill>
              <a:schemeClr val="bg1"/>
            </a:solidFill>
            <a:ln>
              <a:noFill/>
            </a:ln>
            <a:effectLst>
              <a:outerShdw blurRad="254000" dist="50800" dir="2700000" algn="tl" rotWithShape="0">
                <a:schemeClr val="bg1">
                  <a:lumMod val="50000"/>
                  <a:alpha val="25000"/>
                </a:schemeClr>
              </a:outerShdw>
            </a:effectLst>
          </p:spPr>
        </p:pic>
        <p:sp>
          <p:nvSpPr>
            <p:cNvPr id="42" name="04R">
              <a:extLst>
                <a:ext uri="{FF2B5EF4-FFF2-40B4-BE49-F238E27FC236}">
                  <a16:creationId xmlns:a16="http://schemas.microsoft.com/office/drawing/2014/main" id="{67DE0B36-CFCA-45BA-BADD-00D32D2C9E52}"/>
                </a:ext>
              </a:extLst>
            </p:cNvPr>
            <p:cNvSpPr/>
            <p:nvPr/>
          </p:nvSpPr>
          <p:spPr bwMode="auto">
            <a:xfrm>
              <a:off x="3369811" y="4390214"/>
              <a:ext cx="2747772" cy="1961689"/>
            </a:xfrm>
            <a:prstGeom prst="rect">
              <a:avLst/>
            </a:prstGeom>
            <a:solidFill>
              <a:schemeClr val="bg1"/>
            </a:solidFill>
            <a:ln>
              <a:noFill/>
            </a:ln>
            <a:effectLst>
              <a:outerShdw blurRad="254000" dist="50800" dir="2700000" algn="tl" rotWithShape="0">
                <a:schemeClr val="bg1">
                  <a:lumMod val="5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Threat</a:t>
              </a:r>
              <a:b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b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protection</a:t>
              </a:r>
            </a:p>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Stop attacks with integrated and </a:t>
              </a:r>
              <a:b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automated security</a:t>
              </a:r>
            </a:p>
          </p:txBody>
        </p:sp>
        <p:sp>
          <p:nvSpPr>
            <p:cNvPr id="43" name="Prove users">
              <a:extLst>
                <a:ext uri="{FF2B5EF4-FFF2-40B4-BE49-F238E27FC236}">
                  <a16:creationId xmlns:a16="http://schemas.microsoft.com/office/drawing/2014/main" id="{BB9DDF70-6954-49FB-8F93-6E9AF6824A3E}"/>
                </a:ext>
              </a:extLst>
            </p:cNvPr>
            <p:cNvSpPr/>
            <p:nvPr/>
          </p:nvSpPr>
          <p:spPr bwMode="auto">
            <a:xfrm>
              <a:off x="3408017" y="5486662"/>
              <a:ext cx="2682478" cy="1058599"/>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224106"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74992B1F-D026-473D-A69A-5FFB0AAC09D7}"/>
              </a:ext>
            </a:extLst>
          </p:cNvPr>
          <p:cNvGrpSpPr/>
          <p:nvPr/>
        </p:nvGrpSpPr>
        <p:grpSpPr>
          <a:xfrm>
            <a:off x="9029463" y="1449709"/>
            <a:ext cx="2707953" cy="4777816"/>
            <a:chOff x="9210522" y="1478282"/>
            <a:chExt cx="2762253" cy="4873621"/>
          </a:xfrm>
        </p:grpSpPr>
        <p:pic>
          <p:nvPicPr>
            <p:cNvPr id="39" name="Picture 38">
              <a:extLst>
                <a:ext uri="{FF2B5EF4-FFF2-40B4-BE49-F238E27FC236}">
                  <a16:creationId xmlns:a16="http://schemas.microsoft.com/office/drawing/2014/main" id="{CC179AE1-DBBB-4D46-B070-9E522A20915A}"/>
                </a:ext>
              </a:extLst>
            </p:cNvPr>
            <p:cNvPicPr>
              <a:picLocks noChangeAspect="1"/>
            </p:cNvPicPr>
            <p:nvPr/>
          </p:nvPicPr>
          <p:blipFill rotWithShape="1">
            <a:blip r:embed="rId5"/>
            <a:srcRect l="43992" t="7265" r="72" b="4053"/>
            <a:stretch/>
          </p:blipFill>
          <p:spPr>
            <a:xfrm>
              <a:off x="9210522" y="1478282"/>
              <a:ext cx="2757179" cy="2911932"/>
            </a:xfrm>
            <a:prstGeom prst="rect">
              <a:avLst/>
            </a:prstGeom>
            <a:solidFill>
              <a:schemeClr val="bg1"/>
            </a:solidFill>
            <a:ln>
              <a:noFill/>
            </a:ln>
            <a:effectLst>
              <a:outerShdw blurRad="254000" dist="50800" dir="2700000" algn="tl" rotWithShape="0">
                <a:schemeClr val="bg1">
                  <a:lumMod val="50000"/>
                  <a:alpha val="25000"/>
                </a:schemeClr>
              </a:outerShdw>
            </a:effectLst>
          </p:spPr>
        </p:pic>
        <p:sp>
          <p:nvSpPr>
            <p:cNvPr id="44" name="04R">
              <a:extLst>
                <a:ext uri="{FF2B5EF4-FFF2-40B4-BE49-F238E27FC236}">
                  <a16:creationId xmlns:a16="http://schemas.microsoft.com/office/drawing/2014/main" id="{C48095E9-500E-4439-8572-C926E93E5408}"/>
                </a:ext>
              </a:extLst>
            </p:cNvPr>
            <p:cNvSpPr/>
            <p:nvPr/>
          </p:nvSpPr>
          <p:spPr bwMode="auto">
            <a:xfrm>
              <a:off x="9225002" y="4390214"/>
              <a:ext cx="2747773" cy="1961689"/>
            </a:xfrm>
            <a:prstGeom prst="rect">
              <a:avLst/>
            </a:prstGeom>
            <a:solidFill>
              <a:schemeClr val="bg1"/>
            </a:solidFill>
            <a:ln>
              <a:noFill/>
            </a:ln>
            <a:effectLst>
              <a:outerShdw blurRad="254000" dist="50800" dir="2700000" algn="tl" rotWithShape="0">
                <a:schemeClr val="bg1">
                  <a:lumMod val="5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Cloud </a:t>
              </a:r>
              <a:b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b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security</a:t>
              </a:r>
            </a:p>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Safeguard your </a:t>
              </a:r>
              <a:b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cross-cloud resources</a:t>
              </a:r>
            </a:p>
          </p:txBody>
        </p:sp>
      </p:grpSp>
      <p:grpSp>
        <p:nvGrpSpPr>
          <p:cNvPr id="5" name="Group 4">
            <a:extLst>
              <a:ext uri="{FF2B5EF4-FFF2-40B4-BE49-F238E27FC236}">
                <a16:creationId xmlns:a16="http://schemas.microsoft.com/office/drawing/2014/main" id="{C5DD8D31-DD43-4D96-A1E2-9DD34FFD063C}"/>
              </a:ext>
            </a:extLst>
          </p:cNvPr>
          <p:cNvGrpSpPr/>
          <p:nvPr/>
        </p:nvGrpSpPr>
        <p:grpSpPr>
          <a:xfrm>
            <a:off x="6166514" y="1463605"/>
            <a:ext cx="2693759" cy="4953476"/>
            <a:chOff x="6290165" y="1492457"/>
            <a:chExt cx="2747774" cy="5052804"/>
          </a:xfrm>
        </p:grpSpPr>
        <p:sp>
          <p:nvSpPr>
            <p:cNvPr id="46" name="Prove users">
              <a:extLst>
                <a:ext uri="{FF2B5EF4-FFF2-40B4-BE49-F238E27FC236}">
                  <a16:creationId xmlns:a16="http://schemas.microsoft.com/office/drawing/2014/main" id="{6063CC56-D04F-43CF-8F84-2FA9D80971BC}"/>
                </a:ext>
              </a:extLst>
            </p:cNvPr>
            <p:cNvSpPr/>
            <p:nvPr/>
          </p:nvSpPr>
          <p:spPr bwMode="auto">
            <a:xfrm>
              <a:off x="6342279" y="5486662"/>
              <a:ext cx="2682478" cy="1058599"/>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224106"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solidFill>
                  <a:srgbClr val="282828"/>
                </a:solidFill>
                <a:effectLst/>
                <a:uLnTx/>
                <a:uFillTx/>
                <a:latin typeface="Segoe UI"/>
                <a:ea typeface="+mn-ea"/>
                <a:cs typeface="+mn-cs"/>
              </a:endParaRPr>
            </a:p>
          </p:txBody>
        </p:sp>
        <p:sp>
          <p:nvSpPr>
            <p:cNvPr id="57" name="04R">
              <a:extLst>
                <a:ext uri="{FF2B5EF4-FFF2-40B4-BE49-F238E27FC236}">
                  <a16:creationId xmlns:a16="http://schemas.microsoft.com/office/drawing/2014/main" id="{C6E31960-113F-4512-B900-F462FFA97A7E}"/>
                </a:ext>
              </a:extLst>
            </p:cNvPr>
            <p:cNvSpPr/>
            <p:nvPr/>
          </p:nvSpPr>
          <p:spPr bwMode="auto">
            <a:xfrm>
              <a:off x="6290166" y="4390214"/>
              <a:ext cx="2747773" cy="1960429"/>
            </a:xfrm>
            <a:prstGeom prst="rect">
              <a:avLst/>
            </a:prstGeom>
            <a:solidFill>
              <a:schemeClr val="bg1"/>
            </a:solidFill>
            <a:ln>
              <a:noFill/>
            </a:ln>
            <a:effectLst>
              <a:outerShdw blurRad="254000" dist="50800" dir="2700000" algn="tl" rotWithShape="0">
                <a:schemeClr val="bg1">
                  <a:lumMod val="5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1176"/>
                </a:spcAft>
                <a:buClrTx/>
                <a:buSzTx/>
                <a:buFontTx/>
                <a:buNone/>
                <a:tabLst/>
                <a:defRPr/>
              </a:pP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Information </a:t>
              </a:r>
              <a:b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br>
              <a:r>
                <a:rPr kumimoji="0" lang="en-US" sz="1961" b="0" i="0" u="none" strike="noStrike" kern="1200" cap="none" spc="0" normalizeH="0" baseline="0" noProof="0" dirty="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protection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Protect your sensitive data—wherever it lives </a:t>
              </a:r>
              <a:b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0">
                        <a:srgbClr val="282828"/>
                      </a:gs>
                      <a:gs pos="100000">
                        <a:srgbClr val="282828"/>
                      </a:gs>
                    </a:gsLst>
                    <a:lin ang="5400000" scaled="0"/>
                  </a:gradFill>
                  <a:effectLst/>
                  <a:uLnTx/>
                  <a:uFillTx/>
                  <a:latin typeface="Segoe UI"/>
                  <a:ea typeface="+mn-ea"/>
                  <a:cs typeface="+mn-cs"/>
                </a:rPr>
                <a:t>or travels</a:t>
              </a:r>
            </a:p>
          </p:txBody>
        </p:sp>
        <p:pic>
          <p:nvPicPr>
            <p:cNvPr id="16" name="Picture 15">
              <a:extLst>
                <a:ext uri="{FF2B5EF4-FFF2-40B4-BE49-F238E27FC236}">
                  <a16:creationId xmlns:a16="http://schemas.microsoft.com/office/drawing/2014/main" id="{6BD091D6-7EEF-46D9-8474-61CD48A1EEBD}"/>
                </a:ext>
              </a:extLst>
            </p:cNvPr>
            <p:cNvPicPr>
              <a:picLocks noChangeAspect="1"/>
            </p:cNvPicPr>
            <p:nvPr/>
          </p:nvPicPr>
          <p:blipFill rotWithShape="1">
            <a:blip r:embed="rId6"/>
            <a:srcRect l="16761" r="20713" b="1649"/>
            <a:stretch/>
          </p:blipFill>
          <p:spPr>
            <a:xfrm>
              <a:off x="6290165" y="1492457"/>
              <a:ext cx="2747774" cy="2897758"/>
            </a:xfrm>
            <a:prstGeom prst="rect">
              <a:avLst/>
            </a:prstGeom>
            <a:solidFill>
              <a:schemeClr val="bg1"/>
            </a:solidFill>
            <a:ln>
              <a:noFill/>
            </a:ln>
            <a:effectLst>
              <a:outerShdw blurRad="254000" dist="50800" dir="2700000" algn="tl" rotWithShape="0">
                <a:schemeClr val="bg1">
                  <a:lumMod val="50000"/>
                  <a:alpha val="25000"/>
                </a:schemeClr>
              </a:outerShdw>
            </a:effectLst>
          </p:spPr>
        </p:pic>
      </p:grpSp>
    </p:spTree>
    <p:extLst>
      <p:ext uri="{BB962C8B-B14F-4D97-AF65-F5344CB8AC3E}">
        <p14:creationId xmlns:p14="http://schemas.microsoft.com/office/powerpoint/2010/main" val="49799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decel="100000" fill="hold" nodeType="withEffect">
                                  <p:stCondLst>
                                    <p:cond delay="0"/>
                                  </p:stCondLst>
                                  <p:childTnLst>
                                    <p:animMotion origin="layout" path="M 2.87975E-6 -9.8502E-7 L 2.87975E-6 -0.04063 " pathEditMode="relative" rAng="0" ptsTypes="AA">
                                      <p:cBhvr>
                                        <p:cTn id="9" dur="500" spd="-100000" fill="hold"/>
                                        <p:tgtEl>
                                          <p:spTgt spid="3"/>
                                        </p:tgtEl>
                                        <p:attrNameLst>
                                          <p:attrName>ppt_x</p:attrName>
                                          <p:attrName>ppt_y</p:attrName>
                                        </p:attrNameLst>
                                      </p:cBhvr>
                                      <p:rCtr x="0" y="-2043"/>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4" presetClass="path" presetSubtype="0" decel="100000" fill="hold" nodeType="withEffect">
                                  <p:stCondLst>
                                    <p:cond delay="250"/>
                                  </p:stCondLst>
                                  <p:childTnLst>
                                    <p:animMotion origin="layout" path="M 2.87975E-6 -9.8502E-7 L 2.87975E-6 -0.04063 " pathEditMode="relative" rAng="0" ptsTypes="AA">
                                      <p:cBhvr>
                                        <p:cTn id="14" dur="500" spd="-100000" fill="hold"/>
                                        <p:tgtEl>
                                          <p:spTgt spid="4"/>
                                        </p:tgtEl>
                                        <p:attrNameLst>
                                          <p:attrName>ppt_x</p:attrName>
                                          <p:attrName>ppt_y</p:attrName>
                                        </p:attrNameLst>
                                      </p:cBhvr>
                                      <p:rCtr x="0" y="-2043"/>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decel="100000" fill="hold" nodeType="withEffect">
                                  <p:stCondLst>
                                    <p:cond delay="500"/>
                                  </p:stCondLst>
                                  <p:childTnLst>
                                    <p:animMotion origin="layout" path="M 2.87975E-6 -9.8502E-7 L 2.87975E-6 -0.04063 " pathEditMode="relative" rAng="0" ptsTypes="AA">
                                      <p:cBhvr>
                                        <p:cTn id="19" dur="500" spd="-100000" fill="hold"/>
                                        <p:tgtEl>
                                          <p:spTgt spid="5"/>
                                        </p:tgtEl>
                                        <p:attrNameLst>
                                          <p:attrName>ppt_x</p:attrName>
                                          <p:attrName>ppt_y</p:attrName>
                                        </p:attrNameLst>
                                      </p:cBhvr>
                                      <p:rCtr x="0" y="-2043"/>
                                    </p:animMotion>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nodeType="withEffect">
                                  <p:stCondLst>
                                    <p:cond delay="750"/>
                                  </p:stCondLst>
                                  <p:childTnLst>
                                    <p:animMotion origin="layout" path="M 2.87975E-6 -9.8502E-7 L 2.87975E-6 -0.04063 " pathEditMode="relative" rAng="0" ptsTypes="AA">
                                      <p:cBhvr>
                                        <p:cTn id="24" dur="500" spd="-100000" fill="hold"/>
                                        <p:tgtEl>
                                          <p:spTgt spid="7"/>
                                        </p:tgtEl>
                                        <p:attrNameLst>
                                          <p:attrName>ppt_x</p:attrName>
                                          <p:attrName>ppt_y</p:attrName>
                                        </p:attrNameLst>
                                      </p:cBhvr>
                                      <p:rCtr x="0" y="-2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D1C6A46-BD07-4553-A287-E697033D5C97}"/>
              </a:ext>
            </a:extLst>
          </p:cNvPr>
          <p:cNvSpPr/>
          <p:nvPr/>
        </p:nvSpPr>
        <p:spPr bwMode="auto">
          <a:xfrm>
            <a:off x="293689" y="292100"/>
            <a:ext cx="7055378" cy="6270627"/>
          </a:xfrm>
          <a:prstGeom prst="rect">
            <a:avLst/>
          </a:prstGeom>
          <a:solidFill>
            <a:schemeClr val="bg1">
              <a:lumMod val="95000"/>
            </a:schemeClr>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01E33C0-3743-46F4-BA62-4BD58B57F8B5}"/>
              </a:ext>
            </a:extLst>
          </p:cNvPr>
          <p:cNvSpPr>
            <a:spLocks noGrp="1"/>
          </p:cNvSpPr>
          <p:nvPr>
            <p:ph type="title"/>
          </p:nvPr>
        </p:nvSpPr>
        <p:spPr>
          <a:xfrm>
            <a:off x="1634901" y="410942"/>
            <a:ext cx="4324465" cy="956794"/>
          </a:xfrm>
          <a:prstGeom prst="rect">
            <a:avLst/>
          </a:prstGeom>
        </p:spPr>
        <p:txBody>
          <a:bodyPr wrap="square" anchor="ctr">
            <a:normAutofit fontScale="90000"/>
          </a:bodyPr>
          <a:lstStyle/>
          <a:p>
            <a:r>
              <a:rPr lang="en-US" sz="3600" dirty="0">
                <a:solidFill>
                  <a:schemeClr val="tx1"/>
                </a:solidFill>
              </a:rPr>
              <a:t>Azure security center</a:t>
            </a:r>
            <a:br>
              <a:rPr lang="en-US" sz="3600" dirty="0">
                <a:solidFill>
                  <a:schemeClr val="tx1"/>
                </a:solidFill>
              </a:rPr>
            </a:br>
            <a:r>
              <a:rPr lang="en-US" sz="3600" dirty="0">
                <a:solidFill>
                  <a:schemeClr val="tx1"/>
                </a:solidFill>
              </a:rPr>
              <a:t>sessions at Ignite</a:t>
            </a:r>
          </a:p>
        </p:txBody>
      </p:sp>
      <p:sp>
        <p:nvSpPr>
          <p:cNvPr id="7" name="Rectangle 6">
            <a:extLst>
              <a:ext uri="{FF2B5EF4-FFF2-40B4-BE49-F238E27FC236}">
                <a16:creationId xmlns:a16="http://schemas.microsoft.com/office/drawing/2014/main" id="{E534E8F7-C8CC-4D7B-9720-3F0C6C687645}"/>
              </a:ext>
            </a:extLst>
          </p:cNvPr>
          <p:cNvSpPr/>
          <p:nvPr/>
        </p:nvSpPr>
        <p:spPr>
          <a:xfrm>
            <a:off x="731015" y="1412196"/>
            <a:ext cx="6900332" cy="4460428"/>
          </a:xfrm>
          <a:prstGeom prst="rect">
            <a:avLst/>
          </a:prstGeom>
        </p:spPr>
        <p:txBody>
          <a:bodyPr wrap="square" lIns="0">
            <a:noAutofit/>
          </a:bodyPr>
          <a:lstStyle/>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BRK3188</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Protect your cloud workload from threats using Azure Security Center</a:t>
            </a:r>
          </a:p>
          <a:p>
            <a:pPr marL="0" marR="0" lvl="0" indent="0" algn="l" defTabSz="914367" rtl="0" eaLnBrk="1" fontAlgn="b"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Tuesday, Nov. 5 (10:30 – 11:15 AM)</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BRK3187</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Manage your cloud security posture and monitor your compliance </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with Azure Security Center</a:t>
            </a:r>
          </a:p>
          <a:p>
            <a:pPr marL="0" marR="0" lvl="0" indent="0" algn="l" defTabSz="914367" rtl="0" eaLnBrk="1" fontAlgn="b"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Tuesday, Nov. 5 (2:15 – 3:00 PM)</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BRK3191</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End to end security for IoT</a:t>
            </a:r>
          </a:p>
          <a:p>
            <a:pPr marL="0" marR="0" lvl="0" indent="0" algn="l" defTabSz="914367" rtl="0" eaLnBrk="1" fontAlgn="b"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Thursday, Nov. 7 (3:30 – 4:15 PM)</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SECO30</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End-to-end cloud security for all your </a:t>
            </a:r>
            <a:r>
              <a:rPr kumimoji="0" lang="en-US" sz="1600" b="0" i="0" u="none" strike="noStrike" kern="1200" cap="none" spc="0" normalizeH="0" baseline="0" noProof="0" dirty="0" err="1">
                <a:ln>
                  <a:noFill/>
                </a:ln>
                <a:solidFill>
                  <a:srgbClr val="000000"/>
                </a:solidFill>
                <a:effectLst/>
                <a:uLnTx/>
                <a:uFillTx/>
                <a:latin typeface="Segoe UI Semibold"/>
                <a:ea typeface="+mn-ea"/>
                <a:cs typeface="+mn-cs"/>
              </a:rPr>
              <a:t>XaaS</a:t>
            </a: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 resources</a:t>
            </a:r>
          </a:p>
          <a:p>
            <a:pPr marL="0" marR="0" lvl="0" indent="0" algn="l" defTabSz="914367" rtl="0" eaLnBrk="1" fontAlgn="b"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Tuesday, Nov. 5 (2:00 – 2:45 PM)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BRK2148</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Secure your virtual machines in Azure today</a:t>
            </a:r>
          </a:p>
          <a:p>
            <a:pPr marL="0" marR="0" lvl="0" indent="0" algn="l" defTabSz="914367" rtl="0" eaLnBrk="1" fontAlgn="b"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Monday,11/04 (3:15 PM- 4:00 PM)</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SEC050</a:t>
            </a:r>
          </a:p>
          <a:p>
            <a:pPr marL="0" marR="0" lvl="0" indent="0" algn="l" defTabSz="914367" rtl="0" eaLnBrk="1" fontAlgn="b"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Top 10 Best Security Practices for Azure </a:t>
            </a:r>
          </a:p>
          <a:p>
            <a:pPr marL="0" marR="0" lvl="0" indent="0" algn="l" defTabSz="914367" rtl="0" eaLnBrk="1" fontAlgn="b" latinLnBrk="0" hangingPunct="1">
              <a:lnSpc>
                <a:spcPct val="90000"/>
              </a:lnSpc>
              <a:spcBef>
                <a:spcPts val="0"/>
              </a:spcBef>
              <a:spcAft>
                <a:spcPts val="2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Tuesday, Nov. 5 (4:30 PM - 5:15 PM)</a:t>
            </a:r>
          </a:p>
          <a:p>
            <a:pPr marL="0" marR="0" lvl="0" indent="0" algn="l" defTabSz="914367" rtl="0" eaLnBrk="1" fontAlgn="b" latinLnBrk="0" hangingPunct="1">
              <a:lnSpc>
                <a:spcPct val="90000"/>
              </a:lnSpc>
              <a:spcBef>
                <a:spcPts val="0"/>
              </a:spcBef>
              <a:spcAft>
                <a:spcPts val="2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a:p>
            <a:pPr marL="0" marR="0" lvl="0" indent="0" algn="l" defTabSz="914367" rtl="0" eaLnBrk="1" fontAlgn="b" latinLnBrk="0" hangingPunct="1">
              <a:lnSpc>
                <a:spcPct val="90000"/>
              </a:lnSpc>
              <a:spcBef>
                <a:spcPts val="0"/>
              </a:spcBef>
              <a:spcAft>
                <a:spcPts val="24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b"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9C94788A-317B-47BB-99C9-DDBE3A8535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668" y="410942"/>
            <a:ext cx="1001254" cy="1001254"/>
          </a:xfrm>
          <a:prstGeom prst="rect">
            <a:avLst/>
          </a:prstGeom>
        </p:spPr>
      </p:pic>
    </p:spTree>
    <p:extLst>
      <p:ext uri="{BB962C8B-B14F-4D97-AF65-F5344CB8AC3E}">
        <p14:creationId xmlns:p14="http://schemas.microsoft.com/office/powerpoint/2010/main" val="372996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EF3A-AE8C-440A-9C68-9434F824DEC3}"/>
              </a:ext>
            </a:extLst>
          </p:cNvPr>
          <p:cNvSpPr>
            <a:spLocks noGrp="1"/>
          </p:cNvSpPr>
          <p:nvPr>
            <p:ph type="title"/>
          </p:nvPr>
        </p:nvSpPr>
        <p:spPr>
          <a:xfrm>
            <a:off x="584200" y="2979778"/>
            <a:ext cx="5510213" cy="553998"/>
          </a:xfrm>
        </p:spPr>
        <p:txBody>
          <a:bodyPr/>
          <a:lstStyle/>
          <a:p>
            <a:r>
              <a:rPr lang="en-US" dirty="0"/>
              <a:t>Thank you!</a:t>
            </a:r>
          </a:p>
        </p:txBody>
      </p:sp>
      <p:sp>
        <p:nvSpPr>
          <p:cNvPr id="4" name="TextBox 3">
            <a:extLst>
              <a:ext uri="{FF2B5EF4-FFF2-40B4-BE49-F238E27FC236}">
                <a16:creationId xmlns:a16="http://schemas.microsoft.com/office/drawing/2014/main" id="{500762DF-DA68-4745-9E9D-CA88D62F8B89}"/>
              </a:ext>
            </a:extLst>
          </p:cNvPr>
          <p:cNvSpPr txBox="1"/>
          <p:nvPr/>
        </p:nvSpPr>
        <p:spPr>
          <a:xfrm>
            <a:off x="584200" y="5207207"/>
            <a:ext cx="9337764" cy="1197598"/>
          </a:xfrm>
          <a:prstGeom prst="rect">
            <a:avLst/>
          </a:prstGeom>
          <a:noFill/>
        </p:spPr>
        <p:txBody>
          <a:bodyPr wrap="square" lIns="0"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2F2F2F"/>
                </a:solidFill>
                <a:effectLst/>
                <a:uLnTx/>
                <a:uFillTx/>
                <a:latin typeface="Segoe UI Semibold"/>
                <a:ea typeface="+mn-ea"/>
                <a:cs typeface="+mn-cs"/>
              </a:rPr>
              <a:t>To learn more, visit </a:t>
            </a:r>
            <a:br>
              <a:rPr kumimoji="0" lang="en-US" sz="2000" b="0" i="0" u="none" strike="noStrike" kern="1200" cap="none" spc="0" normalizeH="0" baseline="0" noProof="0" dirty="0">
                <a:ln>
                  <a:noFill/>
                </a:ln>
                <a:solidFill>
                  <a:srgbClr val="2F2F2F"/>
                </a:solidFill>
                <a:effectLst/>
                <a:uLnTx/>
                <a:uFillTx/>
                <a:latin typeface="Segoe UI"/>
                <a:ea typeface="+mn-ea"/>
                <a:cs typeface="+mn-cs"/>
              </a:rPr>
            </a:br>
            <a:r>
              <a:rPr kumimoji="0" lang="en-US" sz="2000" b="0" i="0" u="none" strike="noStrike" kern="1200" cap="none" spc="0" normalizeH="0" baseline="0" noProof="0" dirty="0">
                <a:ln>
                  <a:noFill/>
                </a:ln>
                <a:solidFill>
                  <a:srgbClr val="2F2F2F"/>
                </a:solidFill>
                <a:effectLst/>
                <a:uLnTx/>
                <a:uFillTx/>
                <a:latin typeface="Segoe UI"/>
                <a:ea typeface="+mn-ea"/>
                <a:cs typeface="+mn-cs"/>
              </a:rPr>
              <a:t>azure.microsoft.com/</a:t>
            </a:r>
            <a:r>
              <a:rPr kumimoji="0" lang="en-US" sz="2000" b="0" i="0" u="none" strike="noStrike" kern="1200" cap="none" spc="0" normalizeH="0" baseline="0" noProof="0" dirty="0" err="1">
                <a:ln>
                  <a:noFill/>
                </a:ln>
                <a:solidFill>
                  <a:srgbClr val="2F2F2F"/>
                </a:solidFill>
                <a:effectLst/>
                <a:uLnTx/>
                <a:uFillTx/>
                <a:latin typeface="Segoe UI"/>
                <a:ea typeface="+mn-ea"/>
                <a:cs typeface="+mn-cs"/>
              </a:rPr>
              <a:t>en</a:t>
            </a:r>
            <a:r>
              <a:rPr kumimoji="0" lang="en-US" sz="2000" b="0" i="0" u="none" strike="noStrike" kern="1200" cap="none" spc="0" normalizeH="0" baseline="0" noProof="0" dirty="0">
                <a:ln>
                  <a:noFill/>
                </a:ln>
                <a:solidFill>
                  <a:srgbClr val="2F2F2F"/>
                </a:solidFill>
                <a:effectLst/>
                <a:uLnTx/>
                <a:uFillTx/>
                <a:latin typeface="Segoe UI"/>
                <a:ea typeface="+mn-ea"/>
                <a:cs typeface="+mn-cs"/>
              </a:rPr>
              <a:t>-us/services/security-center/</a:t>
            </a:r>
          </a:p>
          <a:p>
            <a:pPr marL="0" marR="0" lvl="0" indent="0"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2F2F2F"/>
                </a:solidFill>
                <a:effectLst/>
                <a:uLnTx/>
                <a:uFillTx/>
                <a:latin typeface="Segoe UI"/>
                <a:ea typeface="+mn-ea"/>
                <a:cs typeface="+mn-cs"/>
                <a:hlinkClick r:id="rId3"/>
              </a:rPr>
              <a:t>ASC Tech Community Page</a:t>
            </a:r>
            <a:endParaRPr kumimoji="0" lang="en-US" sz="2000" b="0" i="0" u="none" strike="noStrike" kern="1200" cap="none" spc="0" normalizeH="0" baseline="0" noProof="0" dirty="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kumimoji="0" lang="en-US" sz="2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MyEvaluations</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on the mobile app or 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Download the app:</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2"/>
              </a:rPr>
              <a:t>https://aka.ms/ignite.mobileapp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https://myignite.techcommunity.microsoft.com/evaluations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3998A-6C7B-4ED8-99B4-51752034658F}"/>
              </a:ext>
            </a:extLst>
          </p:cNvPr>
          <p:cNvSpPr/>
          <p:nvPr/>
        </p:nvSpPr>
        <p:spPr>
          <a:xfrm>
            <a:off x="293687" y="292099"/>
            <a:ext cx="11604625" cy="62722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4">
            <a:extLst>
              <a:ext uri="{FF2B5EF4-FFF2-40B4-BE49-F238E27FC236}">
                <a16:creationId xmlns:a16="http://schemas.microsoft.com/office/drawing/2014/main" id="{6408F6BF-BE4D-4416-9E51-58B172486521}"/>
              </a:ext>
            </a:extLst>
          </p:cNvPr>
          <p:cNvSpPr>
            <a:spLocks noGrp="1"/>
          </p:cNvSpPr>
          <p:nvPr>
            <p:ph idx="4294967295"/>
          </p:nvPr>
        </p:nvSpPr>
        <p:spPr>
          <a:xfrm>
            <a:off x="5813425" y="963613"/>
            <a:ext cx="6378575" cy="4930775"/>
          </a:xfrm>
        </p:spPr>
        <p:txBody>
          <a:bodyPr anchor="ctr">
            <a:normAutofit/>
          </a:bodyPr>
          <a:lstStyle/>
          <a:p>
            <a:pPr marL="0" indent="0">
              <a:buNone/>
            </a:pPr>
            <a:r>
              <a:rPr lang="en-US" sz="2400" dirty="0">
                <a:latin typeface="Segoe UI Semibold" panose="020B0702040204020203" pitchFamily="34" charset="0"/>
                <a:cs typeface="Segoe UI Semibold" panose="020B0702040204020203" pitchFamily="34" charset="0"/>
              </a:rPr>
              <a:t>Visit</a:t>
            </a:r>
            <a:r>
              <a:rPr lang="en-US" sz="2000" dirty="0">
                <a:latin typeface="Segoe UI Semibold" panose="020B0702040204020203" pitchFamily="34" charset="0"/>
                <a:cs typeface="Segoe UI Semibold" panose="020B0702040204020203" pitchFamily="34" charset="0"/>
              </a:rPr>
              <a:t> </a:t>
            </a:r>
            <a:r>
              <a:rPr lang="en-US" sz="2400" u="sng" dirty="0">
                <a:latin typeface="Segoe UI Semibold" panose="020B0702040204020203" pitchFamily="34" charset="0"/>
                <a:cs typeface="Segoe UI Semibold" panose="020B0702040204020203" pitchFamily="34" charset="0"/>
              </a:rPr>
              <a:t>aka.ms/MicrosoftIgnite2019/BRK3188</a:t>
            </a:r>
          </a:p>
          <a:p>
            <a:pPr marL="0" indent="0">
              <a:buNone/>
            </a:pPr>
            <a:endParaRPr lang="en-US" sz="2400" u="sng" dirty="0">
              <a:latin typeface="Segoe UI Semibold" panose="020B0702040204020203" pitchFamily="34" charset="0"/>
              <a:cs typeface="Segoe UI Semibold" panose="020B0702040204020203" pitchFamily="34" charset="0"/>
            </a:endParaRPr>
          </a:p>
          <a:p>
            <a:pPr>
              <a:buFont typeface="Wingdings" panose="05000000000000000000" pitchFamily="2" charset="2"/>
              <a:buChar char="ü"/>
            </a:pPr>
            <a:r>
              <a:rPr lang="en-US" sz="2000" dirty="0"/>
              <a:t>Download slides and resources</a:t>
            </a:r>
          </a:p>
          <a:p>
            <a:pPr>
              <a:buFont typeface="Wingdings" panose="05000000000000000000" pitchFamily="2" charset="2"/>
              <a:buChar char="ü"/>
            </a:pPr>
            <a:r>
              <a:rPr lang="en-US" sz="2000" dirty="0"/>
              <a:t>Access session recordings in 48 hours</a:t>
            </a:r>
          </a:p>
          <a:p>
            <a:pPr lvl="0">
              <a:buFont typeface="Wingdings" panose="05000000000000000000" pitchFamily="2" charset="2"/>
              <a:buChar char="ü"/>
            </a:pPr>
            <a:r>
              <a:rPr lang="en-US" sz="2000" dirty="0"/>
              <a:t>Ask questions &amp; continue the conversation</a:t>
            </a:r>
          </a:p>
          <a:p>
            <a:endParaRPr lang="en-US" sz="2000" dirty="0"/>
          </a:p>
        </p:txBody>
      </p:sp>
      <p:sp>
        <p:nvSpPr>
          <p:cNvPr id="7" name="Title 3">
            <a:extLst>
              <a:ext uri="{FF2B5EF4-FFF2-40B4-BE49-F238E27FC236}">
                <a16:creationId xmlns:a16="http://schemas.microsoft.com/office/drawing/2014/main" id="{98FD4BE6-D695-4D2D-B1DA-9FD0B2DCB500}"/>
              </a:ext>
            </a:extLst>
          </p:cNvPr>
          <p:cNvSpPr txBox="1">
            <a:spLocks/>
          </p:cNvSpPr>
          <p:nvPr/>
        </p:nvSpPr>
        <p:spPr>
          <a:xfrm>
            <a:off x="1042988" y="2115757"/>
            <a:ext cx="3965575" cy="2200211"/>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Find this session in Microsoft Tech Community</a:t>
            </a:r>
          </a:p>
        </p:txBody>
      </p:sp>
      <p:cxnSp>
        <p:nvCxnSpPr>
          <p:cNvPr id="8" name="Straight Connector 7">
            <a:extLst>
              <a:ext uri="{FF2B5EF4-FFF2-40B4-BE49-F238E27FC236}">
                <a16:creationId xmlns:a16="http://schemas.microsoft.com/office/drawing/2014/main" id="{42D20EED-E438-4A75-BE91-3201C7BBB7BF}"/>
              </a:ext>
            </a:extLst>
          </p:cNvPr>
          <p:cNvCxnSpPr/>
          <p:nvPr/>
        </p:nvCxnSpPr>
        <p:spPr>
          <a:xfrm>
            <a:off x="5472444" y="2057400"/>
            <a:ext cx="0" cy="274320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9891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4A66-199D-4B86-B566-17F195950928}"/>
              </a:ext>
            </a:extLst>
          </p:cNvPr>
          <p:cNvSpPr txBox="1">
            <a:spLocks/>
          </p:cNvSpPr>
          <p:nvPr/>
        </p:nvSpPr>
        <p:spPr>
          <a:xfrm>
            <a:off x="700309" y="890202"/>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b="1" dirty="0"/>
              <a:t>Microsoft Ignite The Tour:</a:t>
            </a:r>
          </a:p>
          <a:p>
            <a:r>
              <a:rPr lang="en-GB" b="1" dirty="0"/>
              <a:t>Free Certification Exam Offer</a:t>
            </a:r>
          </a:p>
        </p:txBody>
      </p:sp>
      <p:pic>
        <p:nvPicPr>
          <p:cNvPr id="1026" name="Picture 2" descr="Free certification exam offer banner">
            <a:extLst>
              <a:ext uri="{FF2B5EF4-FFF2-40B4-BE49-F238E27FC236}">
                <a16:creationId xmlns:a16="http://schemas.microsoft.com/office/drawing/2014/main" id="{EC1C56E4-7449-4FA8-A29F-7E57DEB3F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4" y="2414096"/>
            <a:ext cx="8394182" cy="1965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A5D701-A2A4-41B5-9F25-C9BFD643A2D4}"/>
              </a:ext>
            </a:extLst>
          </p:cNvPr>
          <p:cNvSpPr/>
          <p:nvPr/>
        </p:nvSpPr>
        <p:spPr>
          <a:xfrm>
            <a:off x="755294" y="4583755"/>
            <a:ext cx="10606263" cy="1015663"/>
          </a:xfrm>
          <a:prstGeom prst="rect">
            <a:avLst/>
          </a:prstGeom>
        </p:spPr>
        <p:txBody>
          <a:bodyPr wrap="square">
            <a:spAutoFit/>
          </a:bodyPr>
          <a:lstStyle/>
          <a:p>
            <a:pPr algn="ctr"/>
            <a:r>
              <a:rPr lang="en-AU" sz="6000" b="1" dirty="0">
                <a:solidFill>
                  <a:srgbClr val="0070C0"/>
                </a:solidFill>
              </a:rPr>
              <a:t>https://aka.ms/Freeexam</a:t>
            </a:r>
          </a:p>
        </p:txBody>
      </p:sp>
      <p:pic>
        <p:nvPicPr>
          <p:cNvPr id="1028" name="Picture 4" descr="Scan me!">
            <a:extLst>
              <a:ext uri="{FF2B5EF4-FFF2-40B4-BE49-F238E27FC236}">
                <a16:creationId xmlns:a16="http://schemas.microsoft.com/office/drawing/2014/main" id="{565BD4BC-F637-4F68-8FAB-48EEC9F8A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294" y="2390990"/>
            <a:ext cx="2006895" cy="200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467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4661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55995" y="676962"/>
            <a:ext cx="11306469" cy="402674"/>
          </a:xfrm>
        </p:spPr>
        <p:txBody>
          <a:bodyPr/>
          <a:lstStyle/>
          <a:p>
            <a:r>
              <a:rPr lang="en-US" sz="3600" dirty="0">
                <a:gradFill>
                  <a:gsLst>
                    <a:gs pos="0">
                      <a:schemeClr val="tx1"/>
                    </a:gs>
                    <a:gs pos="100000">
                      <a:schemeClr val="tx1"/>
                    </a:gs>
                  </a:gsLst>
                  <a:lin ang="5400000" scaled="0"/>
                </a:gradFill>
              </a:rPr>
              <a:t>Threat actors leverage a variety of exposures to breach</a:t>
            </a:r>
          </a:p>
        </p:txBody>
      </p:sp>
      <p:grpSp>
        <p:nvGrpSpPr>
          <p:cNvPr id="38" name="Group 37">
            <a:extLst>
              <a:ext uri="{FF2B5EF4-FFF2-40B4-BE49-F238E27FC236}">
                <a16:creationId xmlns:a16="http://schemas.microsoft.com/office/drawing/2014/main" id="{2726C939-E174-4999-8B71-E6D797B34A3B}"/>
              </a:ext>
            </a:extLst>
          </p:cNvPr>
          <p:cNvGrpSpPr/>
          <p:nvPr/>
        </p:nvGrpSpPr>
        <p:grpSpPr>
          <a:xfrm>
            <a:off x="403528" y="1671130"/>
            <a:ext cx="2599264" cy="2730427"/>
            <a:chOff x="465137" y="1970929"/>
            <a:chExt cx="2651760" cy="2785572"/>
          </a:xfrm>
        </p:grpSpPr>
        <p:sp>
          <p:nvSpPr>
            <p:cNvPr id="8" name="Rectangle 7">
              <a:extLst>
                <a:ext uri="{FF2B5EF4-FFF2-40B4-BE49-F238E27FC236}">
                  <a16:creationId xmlns:a16="http://schemas.microsoft.com/office/drawing/2014/main" id="{C25633C8-BC89-44CD-8C36-9D646D6B0EDA}"/>
                </a:ext>
              </a:extLst>
            </p:cNvPr>
            <p:cNvSpPr/>
            <p:nvPr/>
          </p:nvSpPr>
          <p:spPr bwMode="auto">
            <a:xfrm>
              <a:off x="465138" y="1970929"/>
              <a:ext cx="2396253" cy="438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Exposure</a:t>
              </a:r>
            </a:p>
          </p:txBody>
        </p:sp>
        <p:grpSp>
          <p:nvGrpSpPr>
            <p:cNvPr id="25" name="Group 24">
              <a:extLst>
                <a:ext uri="{FF2B5EF4-FFF2-40B4-BE49-F238E27FC236}">
                  <a16:creationId xmlns:a16="http://schemas.microsoft.com/office/drawing/2014/main" id="{DFBEB300-1430-4B0F-9CED-F2F0BC282227}"/>
                </a:ext>
              </a:extLst>
            </p:cNvPr>
            <p:cNvGrpSpPr/>
            <p:nvPr/>
          </p:nvGrpSpPr>
          <p:grpSpPr>
            <a:xfrm>
              <a:off x="547942" y="2701186"/>
              <a:ext cx="2177728" cy="516713"/>
              <a:chOff x="547942" y="2477859"/>
              <a:chExt cx="2177728" cy="516713"/>
            </a:xfrm>
          </p:grpSpPr>
          <p:pic>
            <p:nvPicPr>
              <p:cNvPr id="15" name="Graphic 14">
                <a:extLst>
                  <a:ext uri="{FF2B5EF4-FFF2-40B4-BE49-F238E27FC236}">
                    <a16:creationId xmlns:a16="http://schemas.microsoft.com/office/drawing/2014/main" id="{45A77858-CC8B-4E37-9E06-C8E55B98C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942" y="2534874"/>
                <a:ext cx="403034" cy="403034"/>
              </a:xfrm>
              <a:prstGeom prst="rect">
                <a:avLst/>
              </a:prstGeom>
            </p:spPr>
          </p:pic>
          <p:sp>
            <p:nvSpPr>
              <p:cNvPr id="16" name="Rectangle 15">
                <a:extLst>
                  <a:ext uri="{FF2B5EF4-FFF2-40B4-BE49-F238E27FC236}">
                    <a16:creationId xmlns:a16="http://schemas.microsoft.com/office/drawing/2014/main" id="{8C6B0616-C89F-4DC3-AD50-5AA9E2092CCC}"/>
                  </a:ext>
                </a:extLst>
              </p:cNvPr>
              <p:cNvSpPr/>
              <p:nvPr/>
            </p:nvSpPr>
            <p:spPr bwMode="auto">
              <a:xfrm>
                <a:off x="1027114" y="2477859"/>
                <a:ext cx="1698556" cy="51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Insecure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configuration</a:t>
                </a:r>
              </a:p>
            </p:txBody>
          </p:sp>
        </p:grpSp>
        <p:grpSp>
          <p:nvGrpSpPr>
            <p:cNvPr id="24" name="Group 23">
              <a:extLst>
                <a:ext uri="{FF2B5EF4-FFF2-40B4-BE49-F238E27FC236}">
                  <a16:creationId xmlns:a16="http://schemas.microsoft.com/office/drawing/2014/main" id="{6D2F8361-3623-4B5E-89A0-E282CA5C408C}"/>
                </a:ext>
              </a:extLst>
            </p:cNvPr>
            <p:cNvGrpSpPr/>
            <p:nvPr/>
          </p:nvGrpSpPr>
          <p:grpSpPr>
            <a:xfrm>
              <a:off x="494281" y="4197751"/>
              <a:ext cx="1754181" cy="558750"/>
              <a:chOff x="494281" y="4352341"/>
              <a:chExt cx="1754181" cy="558750"/>
            </a:xfrm>
          </p:grpSpPr>
          <p:sp>
            <p:nvSpPr>
              <p:cNvPr id="19" name="Rectangle 18">
                <a:extLst>
                  <a:ext uri="{FF2B5EF4-FFF2-40B4-BE49-F238E27FC236}">
                    <a16:creationId xmlns:a16="http://schemas.microsoft.com/office/drawing/2014/main" id="{613C2EDA-168C-48E3-AEF8-1C294677DFBA}"/>
                  </a:ext>
                </a:extLst>
              </p:cNvPr>
              <p:cNvSpPr/>
              <p:nvPr/>
            </p:nvSpPr>
            <p:spPr>
              <a:xfrm>
                <a:off x="1027114" y="4456284"/>
                <a:ext cx="1221348" cy="354066"/>
              </a:xfrm>
              <a:prstGeom prst="rect">
                <a:avLst/>
              </a:prstGeom>
              <a:noFill/>
            </p:spPr>
            <p:txBody>
              <a:bodyPr wrap="none" lIns="89630" tIns="89630" rIns="89630" bIns="89630" anchor="t" anchorCtr="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Infected admin</a:t>
                </a:r>
              </a:p>
            </p:txBody>
          </p:sp>
          <p:grpSp>
            <p:nvGrpSpPr>
              <p:cNvPr id="124" name="Group 123">
                <a:extLst>
                  <a:ext uri="{FF2B5EF4-FFF2-40B4-BE49-F238E27FC236}">
                    <a16:creationId xmlns:a16="http://schemas.microsoft.com/office/drawing/2014/main" id="{F5DAF042-43EF-4293-B1C7-825592449FC4}"/>
                  </a:ext>
                </a:extLst>
              </p:cNvPr>
              <p:cNvGrpSpPr/>
              <p:nvPr/>
            </p:nvGrpSpPr>
            <p:grpSpPr>
              <a:xfrm>
                <a:off x="494281" y="4352341"/>
                <a:ext cx="510356" cy="558750"/>
                <a:chOff x="8913527" y="3859951"/>
                <a:chExt cx="712120" cy="779646"/>
              </a:xfrm>
            </p:grpSpPr>
            <p:sp>
              <p:nvSpPr>
                <p:cNvPr id="125" name="Freeform: Shape 124">
                  <a:extLst>
                    <a:ext uri="{FF2B5EF4-FFF2-40B4-BE49-F238E27FC236}">
                      <a16:creationId xmlns:a16="http://schemas.microsoft.com/office/drawing/2014/main" id="{A77E3CA4-8986-43C7-8FD4-407CD118E580}"/>
                    </a:ext>
                  </a:extLst>
                </p:cNvPr>
                <p:cNvSpPr/>
                <p:nvPr/>
              </p:nvSpPr>
              <p:spPr>
                <a:xfrm>
                  <a:off x="8913527" y="4067173"/>
                  <a:ext cx="408740" cy="52552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9019253" y="3859951"/>
                  <a:ext cx="606394" cy="779646"/>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33B3B70D-712E-4DEF-854A-44D284967C4A}"/>
                </a:ext>
              </a:extLst>
            </p:cNvPr>
            <p:cNvGrpSpPr/>
            <p:nvPr/>
          </p:nvGrpSpPr>
          <p:grpSpPr>
            <a:xfrm>
              <a:off x="547942" y="3513825"/>
              <a:ext cx="1616341" cy="403032"/>
              <a:chOff x="547942" y="3283158"/>
              <a:chExt cx="1616341" cy="403032"/>
            </a:xfrm>
          </p:grpSpPr>
          <p:sp>
            <p:nvSpPr>
              <p:cNvPr id="18" name="Rectangle 17">
                <a:extLst>
                  <a:ext uri="{FF2B5EF4-FFF2-40B4-BE49-F238E27FC236}">
                    <a16:creationId xmlns:a16="http://schemas.microsoft.com/office/drawing/2014/main" id="{45EEE408-30A6-4F70-A9A4-F506BBB1BF3B}"/>
                  </a:ext>
                </a:extLst>
              </p:cNvPr>
              <p:cNvSpPr/>
              <p:nvPr/>
            </p:nvSpPr>
            <p:spPr>
              <a:xfrm>
                <a:off x="1022920" y="3300396"/>
                <a:ext cx="1141363" cy="350690"/>
              </a:xfrm>
              <a:prstGeom prst="rect">
                <a:avLst/>
              </a:prstGeom>
              <a:noFill/>
            </p:spPr>
            <p:txBody>
              <a:bodyPr wrap="none" lIns="89630" tIns="89630" rIns="89630" bIns="89630" anchor="t" anchorCtr="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Vulnerabilities</a:t>
                </a:r>
              </a:p>
            </p:txBody>
          </p:sp>
          <p:grpSp>
            <p:nvGrpSpPr>
              <p:cNvPr id="127" name="Group 126">
                <a:extLst>
                  <a:ext uri="{FF2B5EF4-FFF2-40B4-BE49-F238E27FC236}">
                    <a16:creationId xmlns:a16="http://schemas.microsoft.com/office/drawing/2014/main" id="{FA5EA742-266F-460D-A132-98AAEB7913DF}"/>
                  </a:ext>
                </a:extLst>
              </p:cNvPr>
              <p:cNvGrpSpPr/>
              <p:nvPr/>
            </p:nvGrpSpPr>
            <p:grpSpPr>
              <a:xfrm>
                <a:off x="547942" y="3283158"/>
                <a:ext cx="403034" cy="403032"/>
                <a:chOff x="2770918" y="7416762"/>
                <a:chExt cx="595311" cy="595311"/>
              </a:xfrm>
            </p:grpSpPr>
            <p:sp>
              <p:nvSpPr>
                <p:cNvPr id="128" name="Cross 127">
                  <a:extLst>
                    <a:ext uri="{FF2B5EF4-FFF2-40B4-BE49-F238E27FC236}">
                      <a16:creationId xmlns:a16="http://schemas.microsoft.com/office/drawing/2014/main" id="{34B712E6-E985-4B61-A94B-3415BE19D043}"/>
                    </a:ext>
                  </a:extLst>
                </p:cNvPr>
                <p:cNvSpPr/>
                <p:nvPr/>
              </p:nvSpPr>
              <p:spPr>
                <a:xfrm rot="2700000">
                  <a:off x="2779279" y="7425123"/>
                  <a:ext cx="578588" cy="578588"/>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5B970959-16B1-4997-B12C-0A8A66C04949}"/>
                    </a:ext>
                  </a:extLst>
                </p:cNvPr>
                <p:cNvSpPr/>
                <p:nvPr/>
              </p:nvSpPr>
              <p:spPr>
                <a:xfrm>
                  <a:off x="2770918" y="7416762"/>
                  <a:ext cx="595311" cy="595311"/>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465137" y="2459645"/>
              <a:ext cx="26517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80A9537C-8321-4A56-9663-52D64012F3FA}"/>
              </a:ext>
            </a:extLst>
          </p:cNvPr>
          <p:cNvSpPr/>
          <p:nvPr/>
        </p:nvSpPr>
        <p:spPr bwMode="auto">
          <a:xfrm>
            <a:off x="5952504" y="1671129"/>
            <a:ext cx="2372682" cy="4302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Lateral movements</a:t>
            </a:r>
          </a:p>
        </p:txBody>
      </p:sp>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5"/>
          <a:stretch>
            <a:fillRect/>
          </a:stretch>
        </p:blipFill>
        <p:spPr>
          <a:xfrm>
            <a:off x="5933224" y="2397932"/>
            <a:ext cx="398354" cy="398354"/>
          </a:xfrm>
          <a:prstGeom prst="rect">
            <a:avLst/>
          </a:prstGeom>
        </p:spPr>
      </p:pic>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12183" y="2607483"/>
            <a:ext cx="481760"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nvGrpSpPr>
          <p:cNvPr id="2062" name="Group 2061">
            <a:extLst>
              <a:ext uri="{FF2B5EF4-FFF2-40B4-BE49-F238E27FC236}">
                <a16:creationId xmlns:a16="http://schemas.microsoft.com/office/drawing/2014/main" id="{122E0660-6EF7-4F9A-A3B3-60093A799C3B}"/>
              </a:ext>
            </a:extLst>
          </p:cNvPr>
          <p:cNvGrpSpPr/>
          <p:nvPr/>
        </p:nvGrpSpPr>
        <p:grpSpPr>
          <a:xfrm>
            <a:off x="6607701" y="3438681"/>
            <a:ext cx="286242" cy="689326"/>
            <a:chOff x="6516687" y="3550859"/>
            <a:chExt cx="573723" cy="703249"/>
          </a:xfrm>
        </p:grpSpPr>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516687" y="4254108"/>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516687" y="3550859"/>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607700" y="2607484"/>
            <a:ext cx="0" cy="3040383"/>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5819933" y="2150169"/>
            <a:ext cx="3127504"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E7475BB-D9F7-464A-940F-C135CFC27535}"/>
              </a:ext>
            </a:extLst>
          </p:cNvPr>
          <p:cNvGrpSpPr/>
          <p:nvPr/>
        </p:nvGrpSpPr>
        <p:grpSpPr>
          <a:xfrm>
            <a:off x="9072413" y="1350279"/>
            <a:ext cx="2599263" cy="2482617"/>
            <a:chOff x="9254764" y="1643600"/>
            <a:chExt cx="2651760" cy="2532759"/>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417672" y="1970929"/>
              <a:ext cx="1429892" cy="438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27109" y="1643600"/>
              <a:ext cx="50599" cy="505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54764" y="2459645"/>
              <a:ext cx="2651760"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C773E26-BC82-4F5D-9944-ECF0AE31C034}"/>
                </a:ext>
              </a:extLst>
            </p:cNvPr>
            <p:cNvGrpSpPr/>
            <p:nvPr/>
          </p:nvGrpSpPr>
          <p:grpSpPr>
            <a:xfrm>
              <a:off x="9417672" y="2740418"/>
              <a:ext cx="1493267" cy="529452"/>
              <a:chOff x="9338403" y="2517091"/>
              <a:chExt cx="1493267" cy="529452"/>
            </a:xfrm>
          </p:grpSpPr>
          <p:sp>
            <p:nvSpPr>
              <p:cNvPr id="53" name="Rectangle 52">
                <a:extLst>
                  <a:ext uri="{FF2B5EF4-FFF2-40B4-BE49-F238E27FC236}">
                    <a16:creationId xmlns:a16="http://schemas.microsoft.com/office/drawing/2014/main" id="{33BB122E-725E-4662-83FC-428396F7B6B9}"/>
                  </a:ext>
                </a:extLst>
              </p:cNvPr>
              <p:cNvSpPr/>
              <p:nvPr/>
            </p:nvSpPr>
            <p:spPr>
              <a:xfrm>
                <a:off x="10013769" y="2662194"/>
                <a:ext cx="817901" cy="263586"/>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loss</a:t>
                </a:r>
              </a:p>
            </p:txBody>
          </p:sp>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338403" y="2517091"/>
                <a:ext cx="403034" cy="529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B7C49DDB-745E-417F-8E23-BF3BFAEDC0EF}"/>
                </a:ext>
              </a:extLst>
            </p:cNvPr>
            <p:cNvGrpSpPr/>
            <p:nvPr/>
          </p:nvGrpSpPr>
          <p:grpSpPr>
            <a:xfrm>
              <a:off x="9417672" y="3662104"/>
              <a:ext cx="1967459" cy="514255"/>
              <a:chOff x="9338403" y="3438777"/>
              <a:chExt cx="1967459" cy="514255"/>
            </a:xfrm>
          </p:grpSpPr>
          <p:grpSp>
            <p:nvGrpSpPr>
              <p:cNvPr id="30" name="Group 29">
                <a:extLst>
                  <a:ext uri="{FF2B5EF4-FFF2-40B4-BE49-F238E27FC236}">
                    <a16:creationId xmlns:a16="http://schemas.microsoft.com/office/drawing/2014/main" id="{5DFC1CF4-A9DA-42EB-A946-8D59AAC0AC0F}"/>
                  </a:ext>
                </a:extLst>
              </p:cNvPr>
              <p:cNvGrpSpPr/>
              <p:nvPr/>
            </p:nvGrpSpPr>
            <p:grpSpPr>
              <a:xfrm>
                <a:off x="9338403" y="3438777"/>
                <a:ext cx="538324" cy="514255"/>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10013769" y="3536273"/>
                <a:ext cx="1292093" cy="263585"/>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exfiltration</a:t>
                </a:r>
              </a:p>
            </p:txBody>
          </p:sp>
        </p:grpSp>
      </p:grpSp>
      <p:sp>
        <p:nvSpPr>
          <p:cNvPr id="76" name="Rectangle 75">
            <a:extLst>
              <a:ext uri="{FF2B5EF4-FFF2-40B4-BE49-F238E27FC236}">
                <a16:creationId xmlns:a16="http://schemas.microsoft.com/office/drawing/2014/main" id="{EA346500-8BDD-4DAE-A447-D0FCDBDE7A02}"/>
              </a:ext>
            </a:extLst>
          </p:cNvPr>
          <p:cNvSpPr/>
          <p:nvPr/>
        </p:nvSpPr>
        <p:spPr>
          <a:xfrm>
            <a:off x="1004347" y="4676958"/>
            <a:ext cx="1674296" cy="343920"/>
          </a:xfrm>
          <a:prstGeom prst="rect">
            <a:avLst/>
          </a:prstGeom>
        </p:spPr>
        <p:txBody>
          <a:bodyPr wrap="squar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Open entry points</a:t>
            </a:r>
          </a:p>
        </p:txBody>
      </p:sp>
      <p:pic>
        <p:nvPicPr>
          <p:cNvPr id="78" name="Picture 77">
            <a:extLst>
              <a:ext uri="{FF2B5EF4-FFF2-40B4-BE49-F238E27FC236}">
                <a16:creationId xmlns:a16="http://schemas.microsoft.com/office/drawing/2014/main" id="{4E3AFC36-206D-4CAB-981F-64228B9E317A}"/>
              </a:ext>
            </a:extLst>
          </p:cNvPr>
          <p:cNvPicPr>
            <a:picLocks noChangeAspect="1"/>
          </p:cNvPicPr>
          <p:nvPr/>
        </p:nvPicPr>
        <p:blipFill>
          <a:blip r:embed="rId5"/>
          <a:stretch>
            <a:fillRect/>
          </a:stretch>
        </p:blipFill>
        <p:spPr>
          <a:xfrm>
            <a:off x="392993" y="4654248"/>
            <a:ext cx="377308" cy="377308"/>
          </a:xfrm>
          <a:prstGeom prst="rect">
            <a:avLst/>
          </a:prstGeom>
        </p:spPr>
      </p:pic>
      <p:sp>
        <p:nvSpPr>
          <p:cNvPr id="80" name="Database_EFC7">
            <a:extLst>
              <a:ext uri="{FF2B5EF4-FFF2-40B4-BE49-F238E27FC236}">
                <a16:creationId xmlns:a16="http://schemas.microsoft.com/office/drawing/2014/main" id="{9A5D3E0A-ADE1-43F4-BF72-D9338DD99B6A}"/>
              </a:ext>
            </a:extLst>
          </p:cNvPr>
          <p:cNvSpPr>
            <a:spLocks noChangeAspect="1" noEditPoints="1"/>
          </p:cNvSpPr>
          <p:nvPr/>
        </p:nvSpPr>
        <p:spPr bwMode="auto">
          <a:xfrm>
            <a:off x="715861" y="4722885"/>
            <a:ext cx="177053" cy="23258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D0728D2F-BC97-4676-9E8A-29159B087E9A}"/>
              </a:ext>
            </a:extLst>
          </p:cNvPr>
          <p:cNvSpPr/>
          <p:nvPr/>
        </p:nvSpPr>
        <p:spPr>
          <a:xfrm>
            <a:off x="9922272" y="4281191"/>
            <a:ext cx="1051741" cy="258367"/>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Ransomware</a:t>
            </a:r>
          </a:p>
        </p:txBody>
      </p:sp>
      <p:sp>
        <p:nvSpPr>
          <p:cNvPr id="82" name="Database_EFC7">
            <a:extLst>
              <a:ext uri="{FF2B5EF4-FFF2-40B4-BE49-F238E27FC236}">
                <a16:creationId xmlns:a16="http://schemas.microsoft.com/office/drawing/2014/main" id="{63ED80CE-D3ED-4BD9-8B33-D84209D30DA3}"/>
              </a:ext>
            </a:extLst>
          </p:cNvPr>
          <p:cNvSpPr>
            <a:spLocks noChangeAspect="1" noEditPoints="1"/>
          </p:cNvSpPr>
          <p:nvPr/>
        </p:nvSpPr>
        <p:spPr bwMode="auto">
          <a:xfrm>
            <a:off x="9260275" y="4138960"/>
            <a:ext cx="395055" cy="5189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83" name="Picture 82">
            <a:extLst>
              <a:ext uri="{FF2B5EF4-FFF2-40B4-BE49-F238E27FC236}">
                <a16:creationId xmlns:a16="http://schemas.microsoft.com/office/drawing/2014/main" id="{FC212E26-A3BF-4A25-80FE-A06CE5312555}"/>
              </a:ext>
            </a:extLst>
          </p:cNvPr>
          <p:cNvPicPr>
            <a:picLocks noChangeAspect="1"/>
          </p:cNvPicPr>
          <p:nvPr/>
        </p:nvPicPr>
        <p:blipFill>
          <a:blip r:embed="rId6"/>
          <a:stretch>
            <a:fillRect/>
          </a:stretch>
        </p:blipFill>
        <p:spPr>
          <a:xfrm>
            <a:off x="9490310" y="4367088"/>
            <a:ext cx="297635" cy="502108"/>
          </a:xfrm>
          <a:prstGeom prst="rect">
            <a:avLst/>
          </a:prstGeom>
        </p:spPr>
      </p:pic>
      <p:grpSp>
        <p:nvGrpSpPr>
          <p:cNvPr id="13" name="Group 12">
            <a:extLst>
              <a:ext uri="{FF2B5EF4-FFF2-40B4-BE49-F238E27FC236}">
                <a16:creationId xmlns:a16="http://schemas.microsoft.com/office/drawing/2014/main" id="{EF7C63F4-FE97-4B9F-A434-13C6EF2933EE}"/>
              </a:ext>
            </a:extLst>
          </p:cNvPr>
          <p:cNvGrpSpPr/>
          <p:nvPr/>
        </p:nvGrpSpPr>
        <p:grpSpPr>
          <a:xfrm>
            <a:off x="3146112" y="1671127"/>
            <a:ext cx="2599264" cy="4188171"/>
            <a:chOff x="3145692" y="1670877"/>
            <a:chExt cx="2599632" cy="4188767"/>
          </a:xfrm>
        </p:grpSpPr>
        <p:grpSp>
          <p:nvGrpSpPr>
            <p:cNvPr id="11" name="Group 10">
              <a:extLst>
                <a:ext uri="{FF2B5EF4-FFF2-40B4-BE49-F238E27FC236}">
                  <a16:creationId xmlns:a16="http://schemas.microsoft.com/office/drawing/2014/main" id="{4A4F81B9-13E4-44A0-B062-14BFD60613E3}"/>
                </a:ext>
              </a:extLst>
            </p:cNvPr>
            <p:cNvGrpSpPr/>
            <p:nvPr/>
          </p:nvGrpSpPr>
          <p:grpSpPr>
            <a:xfrm>
              <a:off x="3145692" y="1670877"/>
              <a:ext cx="2599632" cy="4188767"/>
              <a:chOff x="3208767" y="1703886"/>
              <a:chExt cx="2651760" cy="4272758"/>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411085" y="1703886"/>
                <a:ext cx="1735529" cy="438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Access </a:t>
                </a:r>
              </a:p>
            </p:txBody>
          </p:sp>
          <p:grpSp>
            <p:nvGrpSpPr>
              <p:cNvPr id="2048" name="Group 2047">
                <a:extLst>
                  <a:ext uri="{FF2B5EF4-FFF2-40B4-BE49-F238E27FC236}">
                    <a16:creationId xmlns:a16="http://schemas.microsoft.com/office/drawing/2014/main" id="{130C4C58-52D9-47C8-A9EB-0CBD7C2D7F09}"/>
                  </a:ext>
                </a:extLst>
              </p:cNvPr>
              <p:cNvGrpSpPr/>
              <p:nvPr/>
            </p:nvGrpSpPr>
            <p:grpSpPr>
              <a:xfrm>
                <a:off x="3411085" y="2461469"/>
                <a:ext cx="2016398" cy="462413"/>
                <a:chOff x="3237935" y="2532511"/>
                <a:chExt cx="2016398" cy="462413"/>
              </a:xfrm>
            </p:grpSpPr>
            <p:sp>
              <p:nvSpPr>
                <p:cNvPr id="42" name="Rectangle 41">
                  <a:extLst>
                    <a:ext uri="{FF2B5EF4-FFF2-40B4-BE49-F238E27FC236}">
                      <a16:creationId xmlns:a16="http://schemas.microsoft.com/office/drawing/2014/main" id="{D1FA419C-E683-437B-A42B-2264B4C1DF75}"/>
                    </a:ext>
                  </a:extLst>
                </p:cNvPr>
                <p:cNvSpPr/>
                <p:nvPr/>
              </p:nvSpPr>
              <p:spPr>
                <a:xfrm>
                  <a:off x="3884187" y="2601721"/>
                  <a:ext cx="1370146" cy="35406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Virtual machines </a:t>
                  </a:r>
                </a:p>
              </p:txBody>
            </p:sp>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7935" y="2532511"/>
                  <a:ext cx="501217" cy="462413"/>
                </a:xfrm>
                <a:prstGeom prst="rect">
                  <a:avLst/>
                </a:prstGeom>
              </p:spPr>
            </p:pic>
          </p:grpSp>
          <p:grpSp>
            <p:nvGrpSpPr>
              <p:cNvPr id="33" name="Group 32">
                <a:extLst>
                  <a:ext uri="{FF2B5EF4-FFF2-40B4-BE49-F238E27FC236}">
                    <a16:creationId xmlns:a16="http://schemas.microsoft.com/office/drawing/2014/main" id="{B92BA5C2-3F48-4663-A437-2541434FAB79}"/>
                  </a:ext>
                </a:extLst>
              </p:cNvPr>
              <p:cNvGrpSpPr/>
              <p:nvPr/>
            </p:nvGrpSpPr>
            <p:grpSpPr>
              <a:xfrm>
                <a:off x="3460176" y="3246781"/>
                <a:ext cx="1746901" cy="403034"/>
                <a:chOff x="3287026" y="3297837"/>
                <a:chExt cx="1746901" cy="403034"/>
              </a:xfrm>
            </p:grpSpPr>
            <p:pic>
              <p:nvPicPr>
                <p:cNvPr id="132" name="Graphic 131">
                  <a:extLst>
                    <a:ext uri="{FF2B5EF4-FFF2-40B4-BE49-F238E27FC236}">
                      <a16:creationId xmlns:a16="http://schemas.microsoft.com/office/drawing/2014/main" id="{D55DEBBB-DBFC-4283-BA2C-0ECE8AC30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7026" y="3297837"/>
                  <a:ext cx="403034" cy="403034"/>
                </a:xfrm>
                <a:prstGeom prst="rect">
                  <a:avLst/>
                </a:prstGeom>
              </p:spPr>
            </p:pic>
            <p:sp>
              <p:nvSpPr>
                <p:cNvPr id="133" name="Rectangle 132">
                  <a:extLst>
                    <a:ext uri="{FF2B5EF4-FFF2-40B4-BE49-F238E27FC236}">
                      <a16:creationId xmlns:a16="http://schemas.microsoft.com/office/drawing/2014/main" id="{4002EF80-8B8B-4B46-B9A4-5090B40D4AB0}"/>
                    </a:ext>
                  </a:extLst>
                </p:cNvPr>
                <p:cNvSpPr/>
                <p:nvPr/>
              </p:nvSpPr>
              <p:spPr bwMode="auto">
                <a:xfrm>
                  <a:off x="3884187" y="3323922"/>
                  <a:ext cx="1149740"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grpSp>
          <p:grpSp>
            <p:nvGrpSpPr>
              <p:cNvPr id="32" name="Group 31">
                <a:extLst>
                  <a:ext uri="{FF2B5EF4-FFF2-40B4-BE49-F238E27FC236}">
                    <a16:creationId xmlns:a16="http://schemas.microsoft.com/office/drawing/2014/main" id="{7D44B0BC-097B-4AF9-979B-D2FFCED511F4}"/>
                  </a:ext>
                </a:extLst>
              </p:cNvPr>
              <p:cNvGrpSpPr/>
              <p:nvPr/>
            </p:nvGrpSpPr>
            <p:grpSpPr>
              <a:xfrm>
                <a:off x="3443454" y="3991845"/>
                <a:ext cx="1611217" cy="436476"/>
                <a:chOff x="3270304" y="4034013"/>
                <a:chExt cx="1611217" cy="436476"/>
              </a:xfrm>
            </p:grpSpPr>
            <p:sp>
              <p:nvSpPr>
                <p:cNvPr id="44" name="Rectangle 43">
                  <a:extLst>
                    <a:ext uri="{FF2B5EF4-FFF2-40B4-BE49-F238E27FC236}">
                      <a16:creationId xmlns:a16="http://schemas.microsoft.com/office/drawing/2014/main" id="{2D7F5C43-4110-45A3-BB84-AD5A2A407268}"/>
                    </a:ext>
                  </a:extLst>
                </p:cNvPr>
                <p:cNvSpPr/>
                <p:nvPr/>
              </p:nvSpPr>
              <p:spPr>
                <a:xfrm>
                  <a:off x="3884187" y="4076819"/>
                  <a:ext cx="997334" cy="35406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9"/>
                <a:stretch>
                  <a:fillRect/>
                </a:stretch>
              </p:blipFill>
              <p:spPr>
                <a:xfrm>
                  <a:off x="3270304" y="4034013"/>
                  <a:ext cx="436478" cy="436476"/>
                </a:xfrm>
                <a:prstGeom prst="rect">
                  <a:avLst/>
                </a:prstGeom>
              </p:spPr>
            </p:pic>
          </p:gr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208767" y="2192602"/>
                <a:ext cx="26517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DCB8FD1-2269-46A1-BA33-6A41DD7FA809}"/>
                  </a:ext>
                </a:extLst>
              </p:cNvPr>
              <p:cNvGrpSpPr/>
              <p:nvPr/>
            </p:nvGrpSpPr>
            <p:grpSpPr>
              <a:xfrm>
                <a:off x="3411085" y="5414166"/>
                <a:ext cx="2354363" cy="562478"/>
                <a:chOff x="3411085" y="5579421"/>
                <a:chExt cx="2354363" cy="562478"/>
              </a:xfrm>
            </p:grpSpPr>
            <p:sp>
              <p:nvSpPr>
                <p:cNvPr id="77" name="Rectangle 76">
                  <a:extLst>
                    <a:ext uri="{FF2B5EF4-FFF2-40B4-BE49-F238E27FC236}">
                      <a16:creationId xmlns:a16="http://schemas.microsoft.com/office/drawing/2014/main" id="{C984530F-7CF0-49BF-BBF3-3BFF9B7ACE1A}"/>
                    </a:ext>
                  </a:extLst>
                </p:cNvPr>
                <p:cNvSpPr/>
                <p:nvPr/>
              </p:nvSpPr>
              <p:spPr>
                <a:xfrm>
                  <a:off x="4057337" y="5685228"/>
                  <a:ext cx="1708111" cy="350865"/>
                </a:xfrm>
                <a:prstGeom prst="rect">
                  <a:avLst/>
                </a:prstGeom>
              </p:spPr>
              <p:txBody>
                <a:bodyPr wrap="squar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IoT devices</a:t>
                  </a:r>
                </a:p>
              </p:txBody>
            </p:sp>
            <p:pic>
              <p:nvPicPr>
                <p:cNvPr id="75" name="Graphic 74">
                  <a:extLst>
                    <a:ext uri="{FF2B5EF4-FFF2-40B4-BE49-F238E27FC236}">
                      <a16:creationId xmlns:a16="http://schemas.microsoft.com/office/drawing/2014/main" id="{56E8C4F9-E4A2-419A-B31D-D859B4D433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11085" y="5579421"/>
                  <a:ext cx="501217" cy="562478"/>
                </a:xfrm>
                <a:prstGeom prst="rect">
                  <a:avLst/>
                </a:prstGeom>
              </p:spPr>
            </p:pic>
          </p:grpSp>
        </p:grpSp>
        <p:pic>
          <p:nvPicPr>
            <p:cNvPr id="86" name="Graphic 85">
              <a:extLst>
                <a:ext uri="{FF2B5EF4-FFF2-40B4-BE49-F238E27FC236}">
                  <a16:creationId xmlns:a16="http://schemas.microsoft.com/office/drawing/2014/main" id="{A6A61034-C789-4874-BDB3-151ADA33F8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59145" y="4591527"/>
              <a:ext cx="476250" cy="476250"/>
            </a:xfrm>
            <a:prstGeom prst="rect">
              <a:avLst/>
            </a:prstGeom>
          </p:spPr>
        </p:pic>
        <p:sp>
          <p:nvSpPr>
            <p:cNvPr id="87" name="Rectangle 86">
              <a:extLst>
                <a:ext uri="{FF2B5EF4-FFF2-40B4-BE49-F238E27FC236}">
                  <a16:creationId xmlns:a16="http://schemas.microsoft.com/office/drawing/2014/main" id="{A2C3335D-14B3-4742-AA41-47E8C205ED93}"/>
                </a:ext>
              </a:extLst>
            </p:cNvPr>
            <p:cNvSpPr/>
            <p:nvPr/>
          </p:nvSpPr>
          <p:spPr>
            <a:xfrm>
              <a:off x="3977579" y="4652337"/>
              <a:ext cx="947270" cy="34710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nvGrpSpPr>
          <p:cNvPr id="88" name="Group 87">
            <a:extLst>
              <a:ext uri="{FF2B5EF4-FFF2-40B4-BE49-F238E27FC236}">
                <a16:creationId xmlns:a16="http://schemas.microsoft.com/office/drawing/2014/main" id="{AE1C5D4D-8F27-47E0-BA75-ADEDD8FAB894}"/>
              </a:ext>
            </a:extLst>
          </p:cNvPr>
          <p:cNvGrpSpPr/>
          <p:nvPr/>
        </p:nvGrpSpPr>
        <p:grpSpPr>
          <a:xfrm>
            <a:off x="6966569" y="2455053"/>
            <a:ext cx="2307754" cy="3445585"/>
            <a:chOff x="3344031" y="2413566"/>
            <a:chExt cx="2308081" cy="3446074"/>
          </a:xfrm>
        </p:grpSpPr>
        <p:grpSp>
          <p:nvGrpSpPr>
            <p:cNvPr id="89" name="Group 88">
              <a:extLst>
                <a:ext uri="{FF2B5EF4-FFF2-40B4-BE49-F238E27FC236}">
                  <a16:creationId xmlns:a16="http://schemas.microsoft.com/office/drawing/2014/main" id="{D0B91CDC-7AD5-4910-90B2-CBF29472E5B1}"/>
                </a:ext>
              </a:extLst>
            </p:cNvPr>
            <p:cNvGrpSpPr/>
            <p:nvPr/>
          </p:nvGrpSpPr>
          <p:grpSpPr>
            <a:xfrm>
              <a:off x="3344031" y="2413566"/>
              <a:ext cx="2308081" cy="3446074"/>
              <a:chOff x="3411085" y="2461469"/>
              <a:chExt cx="2354363" cy="3515175"/>
            </a:xfrm>
          </p:grpSpPr>
          <p:grpSp>
            <p:nvGrpSpPr>
              <p:cNvPr id="93" name="Group 92">
                <a:extLst>
                  <a:ext uri="{FF2B5EF4-FFF2-40B4-BE49-F238E27FC236}">
                    <a16:creationId xmlns:a16="http://schemas.microsoft.com/office/drawing/2014/main" id="{BFEBA80D-0BEC-44B9-8318-85664550D2A9}"/>
                  </a:ext>
                </a:extLst>
              </p:cNvPr>
              <p:cNvGrpSpPr/>
              <p:nvPr/>
            </p:nvGrpSpPr>
            <p:grpSpPr>
              <a:xfrm>
                <a:off x="3411085" y="2461469"/>
                <a:ext cx="2016398" cy="462413"/>
                <a:chOff x="3237935" y="2532511"/>
                <a:chExt cx="2016398" cy="462413"/>
              </a:xfrm>
            </p:grpSpPr>
            <p:sp>
              <p:nvSpPr>
                <p:cNvPr id="104" name="Rectangle 103">
                  <a:extLst>
                    <a:ext uri="{FF2B5EF4-FFF2-40B4-BE49-F238E27FC236}">
                      <a16:creationId xmlns:a16="http://schemas.microsoft.com/office/drawing/2014/main" id="{F094294F-5327-4A56-A5D5-367A13EE10C8}"/>
                    </a:ext>
                  </a:extLst>
                </p:cNvPr>
                <p:cNvSpPr/>
                <p:nvPr/>
              </p:nvSpPr>
              <p:spPr>
                <a:xfrm>
                  <a:off x="3884187" y="2601721"/>
                  <a:ext cx="1370146" cy="35406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Virtual machines </a:t>
                  </a:r>
                </a:p>
              </p:txBody>
            </p:sp>
            <p:pic>
              <p:nvPicPr>
                <p:cNvPr id="105" name="Graphic 104">
                  <a:extLst>
                    <a:ext uri="{FF2B5EF4-FFF2-40B4-BE49-F238E27FC236}">
                      <a16:creationId xmlns:a16="http://schemas.microsoft.com/office/drawing/2014/main" id="{84ADA5B2-0D08-430C-BF06-B92C70B348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7935" y="2532511"/>
                  <a:ext cx="501217" cy="462413"/>
                </a:xfrm>
                <a:prstGeom prst="rect">
                  <a:avLst/>
                </a:prstGeom>
              </p:spPr>
            </p:pic>
          </p:grpSp>
          <p:grpSp>
            <p:nvGrpSpPr>
              <p:cNvPr id="94" name="Group 93">
                <a:extLst>
                  <a:ext uri="{FF2B5EF4-FFF2-40B4-BE49-F238E27FC236}">
                    <a16:creationId xmlns:a16="http://schemas.microsoft.com/office/drawing/2014/main" id="{BEF8C299-30F0-4CAC-A6F3-EF897EE4E25E}"/>
                  </a:ext>
                </a:extLst>
              </p:cNvPr>
              <p:cNvGrpSpPr/>
              <p:nvPr/>
            </p:nvGrpSpPr>
            <p:grpSpPr>
              <a:xfrm>
                <a:off x="3460176" y="3246781"/>
                <a:ext cx="1746901" cy="403034"/>
                <a:chOff x="3287026" y="3297837"/>
                <a:chExt cx="1746901" cy="403034"/>
              </a:xfrm>
            </p:grpSpPr>
            <p:pic>
              <p:nvPicPr>
                <p:cNvPr id="102" name="Graphic 101">
                  <a:extLst>
                    <a:ext uri="{FF2B5EF4-FFF2-40B4-BE49-F238E27FC236}">
                      <a16:creationId xmlns:a16="http://schemas.microsoft.com/office/drawing/2014/main" id="{7722262D-361A-4578-A746-7C57EB0381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7026" y="3297837"/>
                  <a:ext cx="403034" cy="403034"/>
                </a:xfrm>
                <a:prstGeom prst="rect">
                  <a:avLst/>
                </a:prstGeom>
              </p:spPr>
            </p:pic>
            <p:sp>
              <p:nvSpPr>
                <p:cNvPr id="103" name="Rectangle 102">
                  <a:extLst>
                    <a:ext uri="{FF2B5EF4-FFF2-40B4-BE49-F238E27FC236}">
                      <a16:creationId xmlns:a16="http://schemas.microsoft.com/office/drawing/2014/main" id="{AC0BDB5B-2665-4C54-8A7A-F26271C196A1}"/>
                    </a:ext>
                  </a:extLst>
                </p:cNvPr>
                <p:cNvSpPr/>
                <p:nvPr/>
              </p:nvSpPr>
              <p:spPr bwMode="auto">
                <a:xfrm>
                  <a:off x="3884187" y="3323922"/>
                  <a:ext cx="1149740"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Apps</a:t>
                  </a:r>
                </a:p>
              </p:txBody>
            </p:sp>
          </p:grpSp>
          <p:grpSp>
            <p:nvGrpSpPr>
              <p:cNvPr id="95" name="Group 94">
                <a:extLst>
                  <a:ext uri="{FF2B5EF4-FFF2-40B4-BE49-F238E27FC236}">
                    <a16:creationId xmlns:a16="http://schemas.microsoft.com/office/drawing/2014/main" id="{1C12F9F2-A2C3-4A12-83EF-68ABE6B4BBB3}"/>
                  </a:ext>
                </a:extLst>
              </p:cNvPr>
              <p:cNvGrpSpPr/>
              <p:nvPr/>
            </p:nvGrpSpPr>
            <p:grpSpPr>
              <a:xfrm>
                <a:off x="3443454" y="3991845"/>
                <a:ext cx="1611217" cy="436476"/>
                <a:chOff x="3270304" y="4034013"/>
                <a:chExt cx="1611217" cy="436476"/>
              </a:xfrm>
            </p:grpSpPr>
            <p:sp>
              <p:nvSpPr>
                <p:cNvPr id="100" name="Rectangle 99">
                  <a:extLst>
                    <a:ext uri="{FF2B5EF4-FFF2-40B4-BE49-F238E27FC236}">
                      <a16:creationId xmlns:a16="http://schemas.microsoft.com/office/drawing/2014/main" id="{ADAC7E1A-0E63-4B41-85B6-88D4BFA14BC4}"/>
                    </a:ext>
                  </a:extLst>
                </p:cNvPr>
                <p:cNvSpPr/>
                <p:nvPr/>
              </p:nvSpPr>
              <p:spPr>
                <a:xfrm>
                  <a:off x="3884187" y="4076819"/>
                  <a:ext cx="997334" cy="35406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Credentials </a:t>
                  </a:r>
                </a:p>
              </p:txBody>
            </p:sp>
            <p:pic>
              <p:nvPicPr>
                <p:cNvPr id="101" name="Picture 100">
                  <a:extLst>
                    <a:ext uri="{FF2B5EF4-FFF2-40B4-BE49-F238E27FC236}">
                      <a16:creationId xmlns:a16="http://schemas.microsoft.com/office/drawing/2014/main" id="{CD73B987-60AE-4273-99D2-0A0384AD708F}"/>
                    </a:ext>
                  </a:extLst>
                </p:cNvPr>
                <p:cNvPicPr>
                  <a:picLocks noChangeAspect="1"/>
                </p:cNvPicPr>
                <p:nvPr/>
              </p:nvPicPr>
              <p:blipFill>
                <a:blip r:embed="rId9"/>
                <a:stretch>
                  <a:fillRect/>
                </a:stretch>
              </p:blipFill>
              <p:spPr>
                <a:xfrm>
                  <a:off x="3270304" y="4034013"/>
                  <a:ext cx="436478" cy="436476"/>
                </a:xfrm>
                <a:prstGeom prst="rect">
                  <a:avLst/>
                </a:prstGeom>
              </p:spPr>
            </p:pic>
          </p:grpSp>
          <p:grpSp>
            <p:nvGrpSpPr>
              <p:cNvPr id="97" name="Group 96">
                <a:extLst>
                  <a:ext uri="{FF2B5EF4-FFF2-40B4-BE49-F238E27FC236}">
                    <a16:creationId xmlns:a16="http://schemas.microsoft.com/office/drawing/2014/main" id="{7E7440A6-0AE9-48D6-B07B-8EFCF1BD0299}"/>
                  </a:ext>
                </a:extLst>
              </p:cNvPr>
              <p:cNvGrpSpPr/>
              <p:nvPr/>
            </p:nvGrpSpPr>
            <p:grpSpPr>
              <a:xfrm>
                <a:off x="3411085" y="5414166"/>
                <a:ext cx="2354363" cy="562478"/>
                <a:chOff x="3411085" y="5579421"/>
                <a:chExt cx="2354363" cy="562478"/>
              </a:xfrm>
            </p:grpSpPr>
            <p:sp>
              <p:nvSpPr>
                <p:cNvPr id="98" name="Rectangle 97">
                  <a:extLst>
                    <a:ext uri="{FF2B5EF4-FFF2-40B4-BE49-F238E27FC236}">
                      <a16:creationId xmlns:a16="http://schemas.microsoft.com/office/drawing/2014/main" id="{065657DD-21B5-4449-B192-0DD625169953}"/>
                    </a:ext>
                  </a:extLst>
                </p:cNvPr>
                <p:cNvSpPr/>
                <p:nvPr/>
              </p:nvSpPr>
              <p:spPr>
                <a:xfrm>
                  <a:off x="4057337" y="5685228"/>
                  <a:ext cx="1708111" cy="350865"/>
                </a:xfrm>
                <a:prstGeom prst="rect">
                  <a:avLst/>
                </a:prstGeom>
              </p:spPr>
              <p:txBody>
                <a:bodyPr wrap="squar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IoT devices</a:t>
                  </a:r>
                </a:p>
              </p:txBody>
            </p:sp>
            <p:pic>
              <p:nvPicPr>
                <p:cNvPr id="99" name="Graphic 98">
                  <a:extLst>
                    <a:ext uri="{FF2B5EF4-FFF2-40B4-BE49-F238E27FC236}">
                      <a16:creationId xmlns:a16="http://schemas.microsoft.com/office/drawing/2014/main" id="{0F049152-0975-454E-A8AC-58BB16CBE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11085" y="5579421"/>
                  <a:ext cx="501217" cy="562478"/>
                </a:xfrm>
                <a:prstGeom prst="rect">
                  <a:avLst/>
                </a:prstGeom>
              </p:spPr>
            </p:pic>
          </p:grpSp>
        </p:grpSp>
        <p:pic>
          <p:nvPicPr>
            <p:cNvPr id="90" name="Graphic 89">
              <a:extLst>
                <a:ext uri="{FF2B5EF4-FFF2-40B4-BE49-F238E27FC236}">
                  <a16:creationId xmlns:a16="http://schemas.microsoft.com/office/drawing/2014/main" id="{EAA98D4E-3128-408A-A3A8-86BD63EEFF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59145" y="4591527"/>
              <a:ext cx="476250" cy="476250"/>
            </a:xfrm>
            <a:prstGeom prst="rect">
              <a:avLst/>
            </a:prstGeom>
          </p:spPr>
        </p:pic>
        <p:sp>
          <p:nvSpPr>
            <p:cNvPr id="91" name="Rectangle 90">
              <a:extLst>
                <a:ext uri="{FF2B5EF4-FFF2-40B4-BE49-F238E27FC236}">
                  <a16:creationId xmlns:a16="http://schemas.microsoft.com/office/drawing/2014/main" id="{C13E5916-CDC2-486A-81DF-0770668DCBC9}"/>
                </a:ext>
              </a:extLst>
            </p:cNvPr>
            <p:cNvSpPr/>
            <p:nvPr/>
          </p:nvSpPr>
          <p:spPr>
            <a:xfrm>
              <a:off x="3977579" y="4652337"/>
              <a:ext cx="947270" cy="347106"/>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stores</a:t>
              </a:r>
            </a:p>
          </p:txBody>
        </p:sp>
      </p:grpSp>
      <p:grpSp>
        <p:nvGrpSpPr>
          <p:cNvPr id="106" name="Group 105">
            <a:extLst>
              <a:ext uri="{FF2B5EF4-FFF2-40B4-BE49-F238E27FC236}">
                <a16:creationId xmlns:a16="http://schemas.microsoft.com/office/drawing/2014/main" id="{FAB86EA8-C474-4031-BD99-FD274815564E}"/>
              </a:ext>
            </a:extLst>
          </p:cNvPr>
          <p:cNvGrpSpPr/>
          <p:nvPr/>
        </p:nvGrpSpPr>
        <p:grpSpPr>
          <a:xfrm>
            <a:off x="6628882" y="4827932"/>
            <a:ext cx="286242" cy="819935"/>
            <a:chOff x="6516687" y="3417613"/>
            <a:chExt cx="573723" cy="836495"/>
          </a:xfrm>
        </p:grpSpPr>
        <p:cxnSp>
          <p:nvCxnSpPr>
            <p:cNvPr id="107" name="Straight Arrow Connector 106">
              <a:extLst>
                <a:ext uri="{FF2B5EF4-FFF2-40B4-BE49-F238E27FC236}">
                  <a16:creationId xmlns:a16="http://schemas.microsoft.com/office/drawing/2014/main" id="{4D23D8BE-3F82-4CF8-A8CF-CDED7E434CE6}"/>
                </a:ext>
              </a:extLst>
            </p:cNvPr>
            <p:cNvCxnSpPr>
              <a:cxnSpLocks/>
            </p:cNvCxnSpPr>
            <p:nvPr/>
          </p:nvCxnSpPr>
          <p:spPr>
            <a:xfrm>
              <a:off x="6516687" y="4254108"/>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8B68DF-5468-466A-A1CB-C932F412848C}"/>
                </a:ext>
              </a:extLst>
            </p:cNvPr>
            <p:cNvCxnSpPr>
              <a:cxnSpLocks/>
            </p:cNvCxnSpPr>
            <p:nvPr/>
          </p:nvCxnSpPr>
          <p:spPr>
            <a:xfrm>
              <a:off x="6516687" y="3417613"/>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sp>
        <p:nvSpPr>
          <p:cNvPr id="109" name="Rectangle 108">
            <a:extLst>
              <a:ext uri="{FF2B5EF4-FFF2-40B4-BE49-F238E27FC236}">
                <a16:creationId xmlns:a16="http://schemas.microsoft.com/office/drawing/2014/main" id="{9A27C64D-F2CD-4D08-84E9-CA0A9DA8AC35}"/>
              </a:ext>
            </a:extLst>
          </p:cNvPr>
          <p:cNvSpPr/>
          <p:nvPr/>
        </p:nvSpPr>
        <p:spPr>
          <a:xfrm>
            <a:off x="9946879" y="5190629"/>
            <a:ext cx="1244075" cy="258367"/>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Resource abuse</a:t>
            </a:r>
          </a:p>
        </p:txBody>
      </p:sp>
      <p:pic>
        <p:nvPicPr>
          <p:cNvPr id="112" name="Graphic 111">
            <a:extLst>
              <a:ext uri="{FF2B5EF4-FFF2-40B4-BE49-F238E27FC236}">
                <a16:creationId xmlns:a16="http://schemas.microsoft.com/office/drawing/2014/main" id="{46CF97B0-25AE-437A-8223-10993C1E5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6657" y="5066202"/>
            <a:ext cx="491295" cy="453258"/>
          </a:xfrm>
          <a:prstGeom prst="rect">
            <a:avLst/>
          </a:prstGeom>
        </p:spPr>
      </p:pic>
      <p:pic>
        <p:nvPicPr>
          <p:cNvPr id="47" name="Graphic 46" descr="Bitcoin">
            <a:extLst>
              <a:ext uri="{FF2B5EF4-FFF2-40B4-BE49-F238E27FC236}">
                <a16:creationId xmlns:a16="http://schemas.microsoft.com/office/drawing/2014/main" id="{7723BF06-8EB2-4FDE-9113-E3D6C91BC89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26083" y="5301293"/>
            <a:ext cx="358454" cy="358454"/>
          </a:xfrm>
          <a:prstGeom prst="rect">
            <a:avLst/>
          </a:prstGeom>
        </p:spPr>
      </p:pic>
      <p:sp>
        <p:nvSpPr>
          <p:cNvPr id="92" name="Rectangle 91">
            <a:extLst>
              <a:ext uri="{FF2B5EF4-FFF2-40B4-BE49-F238E27FC236}">
                <a16:creationId xmlns:a16="http://schemas.microsoft.com/office/drawing/2014/main" id="{7214252A-6E98-4FFF-9B83-27E37774839C}"/>
              </a:ext>
            </a:extLst>
          </p:cNvPr>
          <p:cNvSpPr/>
          <p:nvPr/>
        </p:nvSpPr>
        <p:spPr>
          <a:xfrm>
            <a:off x="950269" y="5936761"/>
            <a:ext cx="1440971" cy="343747"/>
          </a:xfrm>
          <a:prstGeom prst="rect">
            <a:avLst/>
          </a:prstGeom>
          <a:noFill/>
        </p:spPr>
        <p:txBody>
          <a:bodyPr wrap="none" lIns="89630" tIns="89630" rIns="89630" bIns="89630" anchor="t" anchorCtr="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Compromised user</a:t>
            </a:r>
          </a:p>
        </p:txBody>
      </p:sp>
      <p:pic>
        <p:nvPicPr>
          <p:cNvPr id="6" name="Graphic 5" descr="Garbage">
            <a:extLst>
              <a:ext uri="{FF2B5EF4-FFF2-40B4-BE49-F238E27FC236}">
                <a16:creationId xmlns:a16="http://schemas.microsoft.com/office/drawing/2014/main" id="{689DC1E3-7518-4FCE-A2D9-3D15162363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30144" y="2681683"/>
            <a:ext cx="398354" cy="398354"/>
          </a:xfrm>
          <a:prstGeom prst="rect">
            <a:avLst/>
          </a:prstGeom>
        </p:spPr>
      </p:pic>
      <p:sp>
        <p:nvSpPr>
          <p:cNvPr id="159" name="Rectangle 158">
            <a:extLst>
              <a:ext uri="{FF2B5EF4-FFF2-40B4-BE49-F238E27FC236}">
                <a16:creationId xmlns:a16="http://schemas.microsoft.com/office/drawing/2014/main" id="{1C026600-091E-4708-9BBF-20ABEB371572}"/>
              </a:ext>
            </a:extLst>
          </p:cNvPr>
          <p:cNvSpPr/>
          <p:nvPr/>
        </p:nvSpPr>
        <p:spPr>
          <a:xfrm>
            <a:off x="967904" y="5289675"/>
            <a:ext cx="1559593" cy="343747"/>
          </a:xfrm>
          <a:prstGeom prst="rect">
            <a:avLst/>
          </a:prstGeom>
        </p:spPr>
        <p:txBody>
          <a:bodyPr wrap="none" lIns="89630" tIns="89630" rIns="89630" bIns="89630">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Exposed credentials </a:t>
            </a:r>
          </a:p>
        </p:txBody>
      </p:sp>
      <p:pic>
        <p:nvPicPr>
          <p:cNvPr id="160" name="Picture 159">
            <a:extLst>
              <a:ext uri="{FF2B5EF4-FFF2-40B4-BE49-F238E27FC236}">
                <a16:creationId xmlns:a16="http://schemas.microsoft.com/office/drawing/2014/main" id="{A53A457B-5376-4C69-88EC-A0404ACEF676}"/>
              </a:ext>
            </a:extLst>
          </p:cNvPr>
          <p:cNvPicPr>
            <a:picLocks noChangeAspect="1"/>
          </p:cNvPicPr>
          <p:nvPr/>
        </p:nvPicPr>
        <p:blipFill>
          <a:blip r:embed="rId9"/>
          <a:stretch>
            <a:fillRect/>
          </a:stretch>
        </p:blipFill>
        <p:spPr>
          <a:xfrm>
            <a:off x="444855" y="5235283"/>
            <a:ext cx="427837" cy="427835"/>
          </a:xfrm>
          <a:prstGeom prst="rect">
            <a:avLst/>
          </a:prstGeom>
        </p:spPr>
      </p:pic>
      <p:pic>
        <p:nvPicPr>
          <p:cNvPr id="9" name="Graphic 8" descr="User">
            <a:extLst>
              <a:ext uri="{FF2B5EF4-FFF2-40B4-BE49-F238E27FC236}">
                <a16:creationId xmlns:a16="http://schemas.microsoft.com/office/drawing/2014/main" id="{D0AB14B7-C981-4C67-9219-32FC4C52BF7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4855" y="5876932"/>
            <a:ext cx="377308" cy="377308"/>
          </a:xfrm>
          <a:prstGeom prst="rect">
            <a:avLst/>
          </a:prstGeom>
        </p:spPr>
      </p:pic>
    </p:spTree>
    <p:extLst>
      <p:ext uri="{BB962C8B-B14F-4D97-AF65-F5344CB8AC3E}">
        <p14:creationId xmlns:p14="http://schemas.microsoft.com/office/powerpoint/2010/main" val="784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1F7816D4-9A91-46EF-8145-A97F14EFFB24}"/>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0">
                      <a:srgbClr val="000000"/>
                    </a:gs>
                    <a:gs pos="100000">
                      <a:srgbClr val="000000"/>
                    </a:gs>
                  </a:gsLst>
                  <a:lin ang="5400000" scaled="0"/>
                </a:gradFill>
                <a:effectLst/>
                <a:uLnTx/>
                <a:uFillTx/>
                <a:latin typeface="Segoe UI Semibold"/>
                <a:ea typeface="+mn-ea"/>
                <a:cs typeface="Segoe UI" pitchFamily="34" charset="0"/>
              </a:rPr>
              <a:t>Workloads become heterogenous and hybrid</a:t>
            </a:r>
          </a:p>
        </p:txBody>
      </p:sp>
      <p:grpSp>
        <p:nvGrpSpPr>
          <p:cNvPr id="9" name="Group 8">
            <a:extLst>
              <a:ext uri="{FF2B5EF4-FFF2-40B4-BE49-F238E27FC236}">
                <a16:creationId xmlns:a16="http://schemas.microsoft.com/office/drawing/2014/main" id="{201A52EB-6108-4674-9F34-AC11FDB57558}"/>
              </a:ext>
            </a:extLst>
          </p:cNvPr>
          <p:cNvGrpSpPr/>
          <p:nvPr/>
        </p:nvGrpSpPr>
        <p:grpSpPr>
          <a:xfrm>
            <a:off x="3289082" y="1864586"/>
            <a:ext cx="6565762" cy="4529594"/>
            <a:chOff x="3289082" y="1864586"/>
            <a:chExt cx="6565762" cy="4529594"/>
          </a:xfrm>
        </p:grpSpPr>
        <p:pic>
          <p:nvPicPr>
            <p:cNvPr id="64" name="Picture 63">
              <a:extLst>
                <a:ext uri="{FF2B5EF4-FFF2-40B4-BE49-F238E27FC236}">
                  <a16:creationId xmlns:a16="http://schemas.microsoft.com/office/drawing/2014/main" id="{F1C36DF3-9628-424F-926F-749BCCAA75E5}"/>
                </a:ext>
              </a:extLst>
            </p:cNvPr>
            <p:cNvPicPr>
              <a:picLocks noChangeAspect="1"/>
            </p:cNvPicPr>
            <p:nvPr/>
          </p:nvPicPr>
          <p:blipFill>
            <a:blip r:embed="rId2"/>
            <a:stretch>
              <a:fillRect/>
            </a:stretch>
          </p:blipFill>
          <p:spPr>
            <a:xfrm>
              <a:off x="5914614" y="1942184"/>
              <a:ext cx="415957" cy="475193"/>
            </a:xfrm>
            <a:prstGeom prst="rect">
              <a:avLst/>
            </a:prstGeom>
          </p:spPr>
        </p:pic>
        <p:sp>
          <p:nvSpPr>
            <p:cNvPr id="5" name="角丸四角形 336">
              <a:extLst>
                <a:ext uri="{FF2B5EF4-FFF2-40B4-BE49-F238E27FC236}">
                  <a16:creationId xmlns:a16="http://schemas.microsoft.com/office/drawing/2014/main" id="{DEA39DDA-9276-41C5-B017-786FC1BABF18}"/>
                </a:ext>
              </a:extLst>
            </p:cNvPr>
            <p:cNvSpPr/>
            <p:nvPr/>
          </p:nvSpPr>
          <p:spPr>
            <a:xfrm>
              <a:off x="4883397" y="1864586"/>
              <a:ext cx="4855029" cy="2649504"/>
            </a:xfrm>
            <a:prstGeom prst="roundRect">
              <a:avLst>
                <a:gd name="adj" fmla="val 5576"/>
              </a:avLst>
            </a:prstGeom>
            <a:noFill/>
            <a:ln w="19050" cap="flat" cmpd="sng" algn="ctr">
              <a:solidFill>
                <a:srgbClr val="8661C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E1F829C6-F73A-495F-814E-367DDA19138E}"/>
                </a:ext>
              </a:extLst>
            </p:cNvPr>
            <p:cNvGrpSpPr/>
            <p:nvPr/>
          </p:nvGrpSpPr>
          <p:grpSpPr>
            <a:xfrm>
              <a:off x="5150199" y="2333799"/>
              <a:ext cx="1276662" cy="801908"/>
              <a:chOff x="4403988" y="2704531"/>
              <a:chExt cx="872858" cy="548267"/>
            </a:xfrm>
          </p:grpSpPr>
          <p:sp>
            <p:nvSpPr>
              <p:cNvPr id="26" name="Rectangle 25">
                <a:extLst>
                  <a:ext uri="{FF2B5EF4-FFF2-40B4-BE49-F238E27FC236}">
                    <a16:creationId xmlns:a16="http://schemas.microsoft.com/office/drawing/2014/main" id="{53A0113A-4D2D-42A7-A518-E41CCF66C532}"/>
                  </a:ext>
                </a:extLst>
              </p:cNvPr>
              <p:cNvSpPr/>
              <p:nvPr/>
            </p:nvSpPr>
            <p:spPr>
              <a:xfrm>
                <a:off x="4403988" y="2998882"/>
                <a:ext cx="872858" cy="25391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VM</a:t>
                </a:r>
              </a:p>
            </p:txBody>
          </p:sp>
          <p:pic>
            <p:nvPicPr>
              <p:cNvPr id="25" name="Picture 10" descr="תוצאת תמונה עבור ‪azure virtual machine logo‬‏">
                <a:extLst>
                  <a:ext uri="{FF2B5EF4-FFF2-40B4-BE49-F238E27FC236}">
                    <a16:creationId xmlns:a16="http://schemas.microsoft.com/office/drawing/2014/main" id="{63A03F5B-7B43-4BF8-AB5B-010036E7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1" y="2704531"/>
                <a:ext cx="397153" cy="3364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B287B0B5-E657-48F0-9162-11572BF8DEE1}"/>
                </a:ext>
              </a:extLst>
            </p:cNvPr>
            <p:cNvGrpSpPr/>
            <p:nvPr/>
          </p:nvGrpSpPr>
          <p:grpSpPr>
            <a:xfrm>
              <a:off x="4400115" y="1881162"/>
              <a:ext cx="966564" cy="709033"/>
              <a:chOff x="4735884" y="1879139"/>
              <a:chExt cx="966564" cy="709033"/>
            </a:xfrm>
          </p:grpSpPr>
          <p:grpSp>
            <p:nvGrpSpPr>
              <p:cNvPr id="49" name="図形グループ 370">
                <a:extLst>
                  <a:ext uri="{FF2B5EF4-FFF2-40B4-BE49-F238E27FC236}">
                    <a16:creationId xmlns:a16="http://schemas.microsoft.com/office/drawing/2014/main" id="{5EF149B8-2F74-4416-B628-C8B69F3D058C}"/>
                  </a:ext>
                </a:extLst>
              </p:cNvPr>
              <p:cNvGrpSpPr/>
              <p:nvPr/>
            </p:nvGrpSpPr>
            <p:grpSpPr>
              <a:xfrm>
                <a:off x="4934904" y="1879139"/>
                <a:ext cx="535195" cy="497196"/>
                <a:chOff x="3913492" y="2033744"/>
                <a:chExt cx="759772" cy="705828"/>
              </a:xfrm>
            </p:grpSpPr>
            <p:grpSp>
              <p:nvGrpSpPr>
                <p:cNvPr id="51" name="図形グループ 371">
                  <a:extLst>
                    <a:ext uri="{FF2B5EF4-FFF2-40B4-BE49-F238E27FC236}">
                      <a16:creationId xmlns:a16="http://schemas.microsoft.com/office/drawing/2014/main" id="{8D49F29C-9B3F-410C-ADE5-1A414440087D}"/>
                    </a:ext>
                  </a:extLst>
                </p:cNvPr>
                <p:cNvGrpSpPr/>
                <p:nvPr/>
              </p:nvGrpSpPr>
              <p:grpSpPr>
                <a:xfrm>
                  <a:off x="3913492" y="2033744"/>
                  <a:ext cx="559422" cy="559422"/>
                  <a:chOff x="3913492" y="2033744"/>
                  <a:chExt cx="559422" cy="559422"/>
                </a:xfrm>
              </p:grpSpPr>
              <p:sp>
                <p:nvSpPr>
                  <p:cNvPr id="58" name="円/楕円 378">
                    <a:extLst>
                      <a:ext uri="{FF2B5EF4-FFF2-40B4-BE49-F238E27FC236}">
                        <a16:creationId xmlns:a16="http://schemas.microsoft.com/office/drawing/2014/main" id="{0C9FE214-B0D8-4D73-9869-93886F688039}"/>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9" name="図 379">
                    <a:extLst>
                      <a:ext uri="{FF2B5EF4-FFF2-40B4-BE49-F238E27FC236}">
                        <a16:creationId xmlns:a16="http://schemas.microsoft.com/office/drawing/2014/main" id="{14CDBAC4-A898-4623-A826-5CFBEF7C36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nvGrpSpPr>
                <p:cNvPr id="52" name="図形グループ 372">
                  <a:extLst>
                    <a:ext uri="{FF2B5EF4-FFF2-40B4-BE49-F238E27FC236}">
                      <a16:creationId xmlns:a16="http://schemas.microsoft.com/office/drawing/2014/main" id="{AEBF7C9E-CB6D-4582-BACF-A10708198B35}"/>
                    </a:ext>
                  </a:extLst>
                </p:cNvPr>
                <p:cNvGrpSpPr/>
                <p:nvPr/>
              </p:nvGrpSpPr>
              <p:grpSpPr>
                <a:xfrm>
                  <a:off x="4013667" y="2113460"/>
                  <a:ext cx="559422" cy="559422"/>
                  <a:chOff x="3913492" y="2033744"/>
                  <a:chExt cx="559422" cy="559422"/>
                </a:xfrm>
              </p:grpSpPr>
              <p:sp>
                <p:nvSpPr>
                  <p:cNvPr id="56" name="円/楕円 376">
                    <a:extLst>
                      <a:ext uri="{FF2B5EF4-FFF2-40B4-BE49-F238E27FC236}">
                        <a16:creationId xmlns:a16="http://schemas.microsoft.com/office/drawing/2014/main" id="{2CCDC722-6836-453B-B8FC-791799F3E1D3}"/>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7" name="図 377">
                    <a:extLst>
                      <a:ext uri="{FF2B5EF4-FFF2-40B4-BE49-F238E27FC236}">
                        <a16:creationId xmlns:a16="http://schemas.microsoft.com/office/drawing/2014/main" id="{C9D328C7-1C8E-45B4-BB22-DC1AD2F07D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nvGrpSpPr>
                <p:cNvPr id="53" name="図形グループ 373">
                  <a:extLst>
                    <a:ext uri="{FF2B5EF4-FFF2-40B4-BE49-F238E27FC236}">
                      <a16:creationId xmlns:a16="http://schemas.microsoft.com/office/drawing/2014/main" id="{709EF1F2-19CE-4754-BA9E-FCDAB2736C9A}"/>
                    </a:ext>
                  </a:extLst>
                </p:cNvPr>
                <p:cNvGrpSpPr/>
                <p:nvPr/>
              </p:nvGrpSpPr>
              <p:grpSpPr>
                <a:xfrm>
                  <a:off x="4113842" y="2180150"/>
                  <a:ext cx="559422" cy="559422"/>
                  <a:chOff x="3913492" y="2033744"/>
                  <a:chExt cx="559422" cy="559422"/>
                </a:xfrm>
              </p:grpSpPr>
              <p:sp>
                <p:nvSpPr>
                  <p:cNvPr id="54" name="円/楕円 374">
                    <a:extLst>
                      <a:ext uri="{FF2B5EF4-FFF2-40B4-BE49-F238E27FC236}">
                        <a16:creationId xmlns:a16="http://schemas.microsoft.com/office/drawing/2014/main" id="{13129367-8DC8-42B7-A16D-79EE291AC12B}"/>
                      </a:ext>
                    </a:extLst>
                  </p:cNvPr>
                  <p:cNvSpPr/>
                  <p:nvPr/>
                </p:nvSpPr>
                <p:spPr>
                  <a:xfrm>
                    <a:off x="3913492" y="2033744"/>
                    <a:ext cx="559422" cy="5594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5" name="図 375">
                    <a:extLst>
                      <a:ext uri="{FF2B5EF4-FFF2-40B4-BE49-F238E27FC236}">
                        <a16:creationId xmlns:a16="http://schemas.microsoft.com/office/drawing/2014/main" id="{2952F2B3-63EC-41D9-B7D8-D6F8FDD238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864" y="2063911"/>
                    <a:ext cx="503865" cy="503865"/>
                  </a:xfrm>
                  <a:prstGeom prst="rect">
                    <a:avLst/>
                  </a:prstGeom>
                </p:spPr>
              </p:pic>
            </p:grpSp>
          </p:grpSp>
          <p:sp>
            <p:nvSpPr>
              <p:cNvPr id="50" name="テキスト ボックス 380">
                <a:extLst>
                  <a:ext uri="{FF2B5EF4-FFF2-40B4-BE49-F238E27FC236}">
                    <a16:creationId xmlns:a16="http://schemas.microsoft.com/office/drawing/2014/main" id="{94DE2DA0-39CE-45D3-A23C-BF58E006F219}"/>
                  </a:ext>
                </a:extLst>
              </p:cNvPr>
              <p:cNvSpPr txBox="1"/>
              <p:nvPr/>
            </p:nvSpPr>
            <p:spPr>
              <a:xfrm>
                <a:off x="4735884" y="2334256"/>
                <a:ext cx="966564" cy="25391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srgbClr val="282828"/>
                    </a:solidFill>
                    <a:effectLst/>
                    <a:uLnTx/>
                    <a:uFillTx/>
                    <a:latin typeface="Arial" charset="0"/>
                    <a:ea typeface="Arial" charset="0"/>
                    <a:cs typeface="Arial" charset="0"/>
                  </a:rPr>
                  <a:t>Web App</a:t>
                </a:r>
              </a:p>
            </p:txBody>
          </p:sp>
        </p:grpSp>
        <p:grpSp>
          <p:nvGrpSpPr>
            <p:cNvPr id="60" name="Group 59">
              <a:extLst>
                <a:ext uri="{FF2B5EF4-FFF2-40B4-BE49-F238E27FC236}">
                  <a16:creationId xmlns:a16="http://schemas.microsoft.com/office/drawing/2014/main" id="{5A7C0FE7-B584-45A4-B99D-B2A09741601A}"/>
                </a:ext>
              </a:extLst>
            </p:cNvPr>
            <p:cNvGrpSpPr/>
            <p:nvPr/>
          </p:nvGrpSpPr>
          <p:grpSpPr>
            <a:xfrm>
              <a:off x="8636673" y="1978044"/>
              <a:ext cx="1218171" cy="647367"/>
              <a:chOff x="6291052" y="2613125"/>
              <a:chExt cx="1218171" cy="647367"/>
            </a:xfrm>
          </p:grpSpPr>
          <p:pic>
            <p:nvPicPr>
              <p:cNvPr id="61" name="図 138">
                <a:extLst>
                  <a:ext uri="{FF2B5EF4-FFF2-40B4-BE49-F238E27FC236}">
                    <a16:creationId xmlns:a16="http://schemas.microsoft.com/office/drawing/2014/main" id="{725D721B-7953-42A4-B823-AE2A9A0CCD0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89235" y="2613125"/>
                <a:ext cx="421806" cy="421806"/>
              </a:xfrm>
              <a:prstGeom prst="rect">
                <a:avLst/>
              </a:prstGeom>
            </p:spPr>
          </p:pic>
          <p:sp>
            <p:nvSpPr>
              <p:cNvPr id="62" name="テキスト ボックス 143">
                <a:extLst>
                  <a:ext uri="{FF2B5EF4-FFF2-40B4-BE49-F238E27FC236}">
                    <a16:creationId xmlns:a16="http://schemas.microsoft.com/office/drawing/2014/main" id="{B8F0E706-AC50-45FC-9432-9B73443CC1CD}"/>
                  </a:ext>
                </a:extLst>
              </p:cNvPr>
              <p:cNvSpPr txBox="1"/>
              <p:nvPr/>
            </p:nvSpPr>
            <p:spPr>
              <a:xfrm>
                <a:off x="6291052" y="2998882"/>
                <a:ext cx="1218171" cy="2616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srgbClr val="282828"/>
                    </a:solidFill>
                    <a:effectLst/>
                    <a:uLnTx/>
                    <a:uFillTx/>
                    <a:latin typeface="Arial" charset="0"/>
                    <a:ea typeface="Arial" charset="0"/>
                    <a:cs typeface="Arial" charset="0"/>
                  </a:rPr>
                  <a:t>Blob storage</a:t>
                </a:r>
                <a:endParaRPr kumimoji="1" lang="ja-JP" altLang="en-US" sz="1100" b="0" i="0" u="none" strike="noStrike" kern="1200" cap="none" spc="0" normalizeH="0" baseline="0" noProof="0">
                  <a:ln>
                    <a:noFill/>
                  </a:ln>
                  <a:solidFill>
                    <a:srgbClr val="282828"/>
                  </a:solidFill>
                  <a:effectLst/>
                  <a:uLnTx/>
                  <a:uFillTx/>
                  <a:latin typeface="Arial" charset="0"/>
                  <a:ea typeface="Arial" charset="0"/>
                  <a:cs typeface="Arial" charset="0"/>
                </a:endParaRPr>
              </a:p>
            </p:txBody>
          </p:sp>
        </p:grpSp>
        <p:grpSp>
          <p:nvGrpSpPr>
            <p:cNvPr id="66" name="Group 65">
              <a:extLst>
                <a:ext uri="{FF2B5EF4-FFF2-40B4-BE49-F238E27FC236}">
                  <a16:creationId xmlns:a16="http://schemas.microsoft.com/office/drawing/2014/main" id="{BC405093-3D44-4A59-95B6-ABC50870EEE9}"/>
                </a:ext>
              </a:extLst>
            </p:cNvPr>
            <p:cNvGrpSpPr/>
            <p:nvPr/>
          </p:nvGrpSpPr>
          <p:grpSpPr>
            <a:xfrm>
              <a:off x="6105400" y="3616163"/>
              <a:ext cx="1486887" cy="723026"/>
              <a:chOff x="8379968" y="2969833"/>
              <a:chExt cx="1486887" cy="723026"/>
            </a:xfrm>
          </p:grpSpPr>
          <p:sp>
            <p:nvSpPr>
              <p:cNvPr id="67" name="Rectangle 66">
                <a:extLst>
                  <a:ext uri="{FF2B5EF4-FFF2-40B4-BE49-F238E27FC236}">
                    <a16:creationId xmlns:a16="http://schemas.microsoft.com/office/drawing/2014/main" id="{35FF671D-DA9F-458E-BDA8-AB590CBE84B1}"/>
                  </a:ext>
                </a:extLst>
              </p:cNvPr>
              <p:cNvSpPr/>
              <p:nvPr/>
            </p:nvSpPr>
            <p:spPr>
              <a:xfrm>
                <a:off x="8379968" y="3277361"/>
                <a:ext cx="1486887" cy="4154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Kubernetes Services (AKS)</a:t>
                </a:r>
              </a:p>
            </p:txBody>
          </p:sp>
          <p:pic>
            <p:nvPicPr>
              <p:cNvPr id="68" name="Picture 10" descr="תוצאת תמונה עבור ‪azure kubernetes service‬‏">
                <a:extLst>
                  <a:ext uri="{FF2B5EF4-FFF2-40B4-BE49-F238E27FC236}">
                    <a16:creationId xmlns:a16="http://schemas.microsoft.com/office/drawing/2014/main" id="{2AE67CE8-4706-4147-93D6-E80DF2B9C1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651" y="2969833"/>
                <a:ext cx="405833" cy="336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FD903DC-E0C2-4F2A-A885-DF59027297C8}"/>
                </a:ext>
              </a:extLst>
            </p:cNvPr>
            <p:cNvGrpSpPr/>
            <p:nvPr/>
          </p:nvGrpSpPr>
          <p:grpSpPr>
            <a:xfrm>
              <a:off x="7004090" y="2580337"/>
              <a:ext cx="1157362" cy="821209"/>
              <a:chOff x="8057607" y="2484455"/>
              <a:chExt cx="1157362" cy="821209"/>
            </a:xfrm>
          </p:grpSpPr>
          <p:pic>
            <p:nvPicPr>
              <p:cNvPr id="9218" name="Picture 2" descr="Image result for key vault icon">
                <a:extLst>
                  <a:ext uri="{FF2B5EF4-FFF2-40B4-BE49-F238E27FC236}">
                    <a16:creationId xmlns:a16="http://schemas.microsoft.com/office/drawing/2014/main" id="{487176CD-8251-4389-A4BA-B81D7F2418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7219" y="2484455"/>
                <a:ext cx="398139" cy="39813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76A4E24-DDFE-49C8-B734-A4C1B57E9857}"/>
                  </a:ext>
                </a:extLst>
              </p:cNvPr>
              <p:cNvSpPr/>
              <p:nvPr/>
            </p:nvSpPr>
            <p:spPr>
              <a:xfrm>
                <a:off x="8057607" y="2890166"/>
                <a:ext cx="1157362" cy="41549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Key Vault (AKV)</a:t>
                </a:r>
              </a:p>
            </p:txBody>
          </p:sp>
        </p:grpSp>
        <p:grpSp>
          <p:nvGrpSpPr>
            <p:cNvPr id="44" name="Group 43">
              <a:extLst>
                <a:ext uri="{FF2B5EF4-FFF2-40B4-BE49-F238E27FC236}">
                  <a16:creationId xmlns:a16="http://schemas.microsoft.com/office/drawing/2014/main" id="{5B670B17-C02F-4568-98A7-5565DD3941E7}"/>
                </a:ext>
              </a:extLst>
            </p:cNvPr>
            <p:cNvGrpSpPr/>
            <p:nvPr/>
          </p:nvGrpSpPr>
          <p:grpSpPr>
            <a:xfrm>
              <a:off x="8021770" y="3623123"/>
              <a:ext cx="1157363" cy="551651"/>
              <a:chOff x="1478623" y="2810437"/>
              <a:chExt cx="1157363" cy="551651"/>
            </a:xfrm>
          </p:grpSpPr>
          <p:pic>
            <p:nvPicPr>
              <p:cNvPr id="45" name="Picture 44">
                <a:extLst>
                  <a:ext uri="{FF2B5EF4-FFF2-40B4-BE49-F238E27FC236}">
                    <a16:creationId xmlns:a16="http://schemas.microsoft.com/office/drawing/2014/main" id="{A7941F6D-13FF-4D68-859A-88C8D832038B}"/>
                  </a:ext>
                </a:extLst>
              </p:cNvPr>
              <p:cNvPicPr>
                <a:picLocks noChangeAspect="1"/>
              </p:cNvPicPr>
              <p:nvPr/>
            </p:nvPicPr>
            <p:blipFill>
              <a:blip r:embed="rId2"/>
              <a:stretch>
                <a:fillRect/>
              </a:stretch>
            </p:blipFill>
            <p:spPr>
              <a:xfrm>
                <a:off x="1921459" y="2810437"/>
                <a:ext cx="290207" cy="331535"/>
              </a:xfrm>
              <a:prstGeom prst="rect">
                <a:avLst/>
              </a:prstGeom>
            </p:spPr>
          </p:pic>
          <p:sp>
            <p:nvSpPr>
              <p:cNvPr id="46" name="TextBox 45">
                <a:extLst>
                  <a:ext uri="{FF2B5EF4-FFF2-40B4-BE49-F238E27FC236}">
                    <a16:creationId xmlns:a16="http://schemas.microsoft.com/office/drawing/2014/main" id="{BC9273BE-FD95-467F-B144-D0B34A057EFF}"/>
                  </a:ext>
                </a:extLst>
              </p:cNvPr>
              <p:cNvSpPr txBox="1"/>
              <p:nvPr/>
            </p:nvSpPr>
            <p:spPr>
              <a:xfrm>
                <a:off x="1478623" y="3108172"/>
                <a:ext cx="1157363" cy="253916"/>
              </a:xfrm>
              <a:prstGeom prst="rect">
                <a:avLst/>
              </a:prstGeom>
              <a:noFill/>
            </p:spPr>
            <p:txBody>
              <a:bodyPr wrap="square" rtlCol="0">
                <a:spAutoFit/>
              </a:bodyPr>
              <a:lstStyle>
                <a:defPPr>
                  <a:defRPr lang="en-US"/>
                </a:defPPr>
                <a:lvl1pPr algn="ctr">
                  <a:defRPr sz="1200" i="1">
                    <a:solidFill>
                      <a:srgbClr val="0070C0"/>
                    </a:solidFill>
                    <a:effectLst>
                      <a:outerShdw blurRad="38100" dist="38100" dir="2700000" algn="tl">
                        <a:srgbClr val="000000">
                          <a:alpha val="43137"/>
                        </a:srgbClr>
                      </a:outerShdw>
                    </a:effectLs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Azure SQL</a:t>
                </a:r>
              </a:p>
            </p:txBody>
          </p:sp>
        </p:grpSp>
        <p:cxnSp>
          <p:nvCxnSpPr>
            <p:cNvPr id="4" name="Straight Arrow Connector 3">
              <a:extLst>
                <a:ext uri="{FF2B5EF4-FFF2-40B4-BE49-F238E27FC236}">
                  <a16:creationId xmlns:a16="http://schemas.microsoft.com/office/drawing/2014/main" id="{39772527-0039-432E-A2D1-93A87ED9B38D}"/>
                </a:ext>
              </a:extLst>
            </p:cNvPr>
            <p:cNvCxnSpPr>
              <a:cxnSpLocks/>
              <a:endCxn id="59" idx="1"/>
            </p:cNvCxnSpPr>
            <p:nvPr/>
          </p:nvCxnSpPr>
          <p:spPr>
            <a:xfrm>
              <a:off x="3289082" y="2079877"/>
              <a:ext cx="132863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A9CCC38-6A57-4E79-AF92-08E690F08959}"/>
                </a:ext>
              </a:extLst>
            </p:cNvPr>
            <p:cNvCxnSpPr>
              <a:cxnSpLocks/>
              <a:stCxn id="55" idx="3"/>
              <a:endCxn id="64" idx="1"/>
            </p:cNvCxnSpPr>
            <p:nvPr/>
          </p:nvCxnSpPr>
          <p:spPr>
            <a:xfrm flipV="1">
              <a:off x="5113772" y="2179781"/>
              <a:ext cx="800842" cy="322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DAB3CF8-9EDD-40EF-ACCB-3AF51DE3AE68}"/>
                </a:ext>
              </a:extLst>
            </p:cNvPr>
            <p:cNvCxnSpPr>
              <a:cxnSpLocks/>
              <a:stCxn id="64" idx="3"/>
              <a:endCxn id="61" idx="1"/>
            </p:cNvCxnSpPr>
            <p:nvPr/>
          </p:nvCxnSpPr>
          <p:spPr>
            <a:xfrm>
              <a:off x="6330571" y="2179781"/>
              <a:ext cx="2704285" cy="916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57B75D0-EA13-4D73-8601-668BB4303325}"/>
                </a:ext>
              </a:extLst>
            </p:cNvPr>
            <p:cNvCxnSpPr>
              <a:cxnSpLocks/>
              <a:stCxn id="45" idx="0"/>
              <a:endCxn id="61" idx="1"/>
            </p:cNvCxnSpPr>
            <p:nvPr/>
          </p:nvCxnSpPr>
          <p:spPr>
            <a:xfrm rot="5400000" flipH="1" flipV="1">
              <a:off x="8105195" y="2693462"/>
              <a:ext cx="1434176" cy="42514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DA64BD0-7EF7-4687-86A7-B45AB879C997}"/>
                </a:ext>
              </a:extLst>
            </p:cNvPr>
            <p:cNvCxnSpPr>
              <a:cxnSpLocks/>
              <a:stCxn id="68" idx="3"/>
              <a:endCxn id="45" idx="1"/>
            </p:cNvCxnSpPr>
            <p:nvPr/>
          </p:nvCxnSpPr>
          <p:spPr>
            <a:xfrm>
              <a:off x="7027916" y="3784600"/>
              <a:ext cx="1436690" cy="429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CB1C496-7807-4175-BF3D-E196372A6540}"/>
                </a:ext>
              </a:extLst>
            </p:cNvPr>
            <p:cNvCxnSpPr>
              <a:cxnSpLocks/>
              <a:stCxn id="68" idx="0"/>
              <a:endCxn id="9218" idx="1"/>
            </p:cNvCxnSpPr>
            <p:nvPr/>
          </p:nvCxnSpPr>
          <p:spPr>
            <a:xfrm rot="5400000" flipH="1" flipV="1">
              <a:off x="6685973" y="2918434"/>
              <a:ext cx="836756" cy="55870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0AB6806-0CFF-4CAD-A5CE-767A50DAD28D}"/>
                </a:ext>
              </a:extLst>
            </p:cNvPr>
            <p:cNvGrpSpPr/>
            <p:nvPr/>
          </p:nvGrpSpPr>
          <p:grpSpPr>
            <a:xfrm>
              <a:off x="4911106" y="3520041"/>
              <a:ext cx="1086978" cy="867368"/>
              <a:chOff x="3823164" y="4370340"/>
              <a:chExt cx="1366089" cy="1090091"/>
            </a:xfrm>
          </p:grpSpPr>
          <p:sp>
            <p:nvSpPr>
              <p:cNvPr id="77" name="Title 1">
                <a:extLst>
                  <a:ext uri="{FF2B5EF4-FFF2-40B4-BE49-F238E27FC236}">
                    <a16:creationId xmlns:a16="http://schemas.microsoft.com/office/drawing/2014/main" id="{E54EDED2-5B63-47EB-9CDF-C0875AEBAE31}"/>
                  </a:ext>
                </a:extLst>
              </p:cNvPr>
              <p:cNvSpPr txBox="1">
                <a:spLocks/>
              </p:cNvSpPr>
              <p:nvPr/>
            </p:nvSpPr>
            <p:spPr>
              <a:xfrm>
                <a:off x="3823164" y="5054285"/>
                <a:ext cx="1366089" cy="40614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3175">
                      <a:noFill/>
                    </a:ln>
                    <a:solidFill>
                      <a:srgbClr val="282828"/>
                    </a:solidFill>
                    <a:effectLst/>
                    <a:uLnTx/>
                    <a:uFillTx/>
                    <a:latin typeface="Arial" charset="0"/>
                    <a:ea typeface="+mn-ea"/>
                    <a:cs typeface="Arial" charset="0"/>
                  </a:rPr>
                  <a:t>Azure Container Registry (ACR)</a:t>
                </a:r>
              </a:p>
            </p:txBody>
          </p:sp>
          <p:pic>
            <p:nvPicPr>
              <p:cNvPr id="76" name="Picture 2" descr="×ª××¦××ª ×ª××× × ×¢×××¨ âªazure container registryâ¬â">
                <a:extLst>
                  <a:ext uri="{FF2B5EF4-FFF2-40B4-BE49-F238E27FC236}">
                    <a16:creationId xmlns:a16="http://schemas.microsoft.com/office/drawing/2014/main" id="{25AB9DBB-0772-4223-9829-C48EC144F1E0}"/>
                  </a:ext>
                </a:extLst>
              </p:cNvPr>
              <p:cNvPicPr>
                <a:picLocks noChangeAspect="1" noChangeArrowheads="1"/>
              </p:cNvPicPr>
              <p:nvPr/>
            </p:nvPicPr>
            <p:blipFill>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12484" y="4370340"/>
                <a:ext cx="665587" cy="6655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Connector: Elbow 78">
              <a:extLst>
                <a:ext uri="{FF2B5EF4-FFF2-40B4-BE49-F238E27FC236}">
                  <a16:creationId xmlns:a16="http://schemas.microsoft.com/office/drawing/2014/main" id="{AC529F10-B16E-4F44-B993-655433B94111}"/>
                </a:ext>
              </a:extLst>
            </p:cNvPr>
            <p:cNvCxnSpPr>
              <a:cxnSpLocks/>
              <a:stCxn id="76" idx="3"/>
              <a:endCxn id="68" idx="1"/>
            </p:cNvCxnSpPr>
            <p:nvPr/>
          </p:nvCxnSpPr>
          <p:spPr>
            <a:xfrm flipV="1">
              <a:off x="5670912" y="3784600"/>
              <a:ext cx="951171" cy="23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36CAF3-739E-45CB-8733-520827934513}"/>
                </a:ext>
              </a:extLst>
            </p:cNvPr>
            <p:cNvCxnSpPr>
              <a:cxnSpLocks/>
              <a:endCxn id="76" idx="1"/>
            </p:cNvCxnSpPr>
            <p:nvPr/>
          </p:nvCxnSpPr>
          <p:spPr>
            <a:xfrm flipV="1">
              <a:off x="3321642" y="3784837"/>
              <a:ext cx="1819672" cy="2059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01DD80C-FF7C-44E8-8B6A-B4AE733530B7}"/>
                </a:ext>
              </a:extLst>
            </p:cNvPr>
            <p:cNvCxnSpPr>
              <a:cxnSpLocks/>
              <a:endCxn id="25" idx="1"/>
            </p:cNvCxnSpPr>
            <p:nvPr/>
          </p:nvCxnSpPr>
          <p:spPr>
            <a:xfrm flipV="1">
              <a:off x="3352096" y="2579831"/>
              <a:ext cx="2145992" cy="429893"/>
            </a:xfrm>
            <a:prstGeom prst="bentConnector3">
              <a:avLst>
                <a:gd name="adj1" fmla="val 8787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3" name="Graphic 62" descr="Server">
              <a:extLst>
                <a:ext uri="{FF2B5EF4-FFF2-40B4-BE49-F238E27FC236}">
                  <a16:creationId xmlns:a16="http://schemas.microsoft.com/office/drawing/2014/main" id="{5A23E3D6-3953-46EC-8891-4A2A7E535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58869" y="4896624"/>
              <a:ext cx="914400" cy="914400"/>
            </a:xfrm>
            <a:prstGeom prst="rect">
              <a:avLst/>
            </a:prstGeom>
          </p:spPr>
        </p:pic>
        <p:sp>
          <p:nvSpPr>
            <p:cNvPr id="65" name="Rectangle 64">
              <a:extLst>
                <a:ext uri="{FF2B5EF4-FFF2-40B4-BE49-F238E27FC236}">
                  <a16:creationId xmlns:a16="http://schemas.microsoft.com/office/drawing/2014/main" id="{A3D31B0E-313E-4DC7-B656-7E2C15AC4090}"/>
                </a:ext>
              </a:extLst>
            </p:cNvPr>
            <p:cNvSpPr/>
            <p:nvPr/>
          </p:nvSpPr>
          <p:spPr>
            <a:xfrm>
              <a:off x="8571866" y="5727914"/>
              <a:ext cx="1157362" cy="57708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82828"/>
                  </a:solidFill>
                  <a:effectLst/>
                  <a:uLnTx/>
                  <a:uFillTx/>
                  <a:latin typeface="Arial" charset="0"/>
                  <a:ea typeface="+mn-ea"/>
                  <a:cs typeface="Arial" charset="0"/>
                </a:rPr>
                <a:t>Private Datacenter / Other clouds</a:t>
              </a:r>
            </a:p>
          </p:txBody>
        </p:sp>
        <p:cxnSp>
          <p:nvCxnSpPr>
            <p:cNvPr id="69" name="Connector: Elbow 68">
              <a:extLst>
                <a:ext uri="{FF2B5EF4-FFF2-40B4-BE49-F238E27FC236}">
                  <a16:creationId xmlns:a16="http://schemas.microsoft.com/office/drawing/2014/main" id="{89B28E01-C403-4350-A6B2-29935999A002}"/>
                </a:ext>
              </a:extLst>
            </p:cNvPr>
            <p:cNvCxnSpPr>
              <a:cxnSpLocks/>
              <a:stCxn id="63" idx="0"/>
              <a:endCxn id="45" idx="3"/>
            </p:cNvCxnSpPr>
            <p:nvPr/>
          </p:nvCxnSpPr>
          <p:spPr>
            <a:xfrm rot="16200000" flipV="1">
              <a:off x="8381575" y="4162130"/>
              <a:ext cx="1107733" cy="36125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角丸四角形 336">
              <a:extLst>
                <a:ext uri="{FF2B5EF4-FFF2-40B4-BE49-F238E27FC236}">
                  <a16:creationId xmlns:a16="http://schemas.microsoft.com/office/drawing/2014/main" id="{DA06F43D-6258-4764-9A12-7E6754B565A0}"/>
                </a:ext>
              </a:extLst>
            </p:cNvPr>
            <p:cNvSpPr/>
            <p:nvPr/>
          </p:nvSpPr>
          <p:spPr>
            <a:xfrm>
              <a:off x="8424441" y="4646057"/>
              <a:ext cx="1307660" cy="1748123"/>
            </a:xfrm>
            <a:prstGeom prst="roundRect">
              <a:avLst>
                <a:gd name="adj" fmla="val 5576"/>
              </a:avLst>
            </a:prstGeom>
            <a:noFill/>
            <a:ln w="19050" cap="flat" cmpd="sng" algn="ctr">
              <a:solidFill>
                <a:srgbClr val="8661C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78" name="Group 77">
            <a:extLst>
              <a:ext uri="{FF2B5EF4-FFF2-40B4-BE49-F238E27FC236}">
                <a16:creationId xmlns:a16="http://schemas.microsoft.com/office/drawing/2014/main" id="{68EFC26C-CFDB-404E-A688-35BC12D65618}"/>
              </a:ext>
            </a:extLst>
          </p:cNvPr>
          <p:cNvGrpSpPr/>
          <p:nvPr/>
        </p:nvGrpSpPr>
        <p:grpSpPr>
          <a:xfrm>
            <a:off x="2639391" y="3477549"/>
            <a:ext cx="655761" cy="655761"/>
            <a:chOff x="1342423" y="3040737"/>
            <a:chExt cx="902131" cy="902131"/>
          </a:xfrm>
        </p:grpSpPr>
        <p:sp>
          <p:nvSpPr>
            <p:cNvPr id="80" name="Oval 79">
              <a:extLst>
                <a:ext uri="{FF2B5EF4-FFF2-40B4-BE49-F238E27FC236}">
                  <a16:creationId xmlns:a16="http://schemas.microsoft.com/office/drawing/2014/main" id="{C66B9977-DDEC-49D8-9AFC-3DAA384494CE}"/>
                </a:ext>
              </a:extLst>
            </p:cNvPr>
            <p:cNvSpPr/>
            <p:nvPr/>
          </p:nvSpPr>
          <p:spPr bwMode="auto">
            <a:xfrm>
              <a:off x="1342423"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82" name="Group 4">
              <a:extLst>
                <a:ext uri="{FF2B5EF4-FFF2-40B4-BE49-F238E27FC236}">
                  <a16:creationId xmlns:a16="http://schemas.microsoft.com/office/drawing/2014/main" id="{C7DDDA1E-A40C-486B-A112-6646EA0499B4}"/>
                </a:ext>
              </a:extLst>
            </p:cNvPr>
            <p:cNvGrpSpPr>
              <a:grpSpLocks noChangeAspect="1"/>
            </p:cNvGrpSpPr>
            <p:nvPr/>
          </p:nvGrpSpPr>
          <p:grpSpPr bwMode="auto">
            <a:xfrm>
              <a:off x="1517530" y="3168038"/>
              <a:ext cx="358724" cy="447611"/>
              <a:chOff x="1635" y="2170"/>
              <a:chExt cx="226" cy="282"/>
            </a:xfrm>
            <a:solidFill>
              <a:srgbClr val="737373"/>
            </a:solidFill>
          </p:grpSpPr>
          <p:sp>
            <p:nvSpPr>
              <p:cNvPr id="84" name="Freeform 5">
                <a:extLst>
                  <a:ext uri="{FF2B5EF4-FFF2-40B4-BE49-F238E27FC236}">
                    <a16:creationId xmlns:a16="http://schemas.microsoft.com/office/drawing/2014/main" id="{B14B07B7-8652-4D3A-B56F-01194F45849C}"/>
                  </a:ext>
                </a:extLst>
              </p:cNvPr>
              <p:cNvSpPr>
                <a:spLocks/>
              </p:cNvSpPr>
              <p:nvPr/>
            </p:nvSpPr>
            <p:spPr bwMode="auto">
              <a:xfrm>
                <a:off x="1673" y="2170"/>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94825203-D962-4FD6-B57C-028E68BFF90D}"/>
                  </a:ext>
                </a:extLst>
              </p:cNvPr>
              <p:cNvSpPr>
                <a:spLocks/>
              </p:cNvSpPr>
              <p:nvPr/>
            </p:nvSpPr>
            <p:spPr bwMode="auto">
              <a:xfrm>
                <a:off x="1635" y="233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Oval 82">
              <a:extLst>
                <a:ext uri="{FF2B5EF4-FFF2-40B4-BE49-F238E27FC236}">
                  <a16:creationId xmlns:a16="http://schemas.microsoft.com/office/drawing/2014/main" id="{EA754589-A42B-4353-BC11-84FDD45F8A01}"/>
                </a:ext>
              </a:extLst>
            </p:cNvPr>
            <p:cNvSpPr/>
            <p:nvPr/>
          </p:nvSpPr>
          <p:spPr bwMode="auto">
            <a:xfrm>
              <a:off x="1692416" y="3469167"/>
              <a:ext cx="369279" cy="36927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&lt;/&gt;</a:t>
              </a:r>
            </a:p>
          </p:txBody>
        </p:sp>
      </p:grpSp>
      <p:grpSp>
        <p:nvGrpSpPr>
          <p:cNvPr id="86" name="Group 85">
            <a:extLst>
              <a:ext uri="{FF2B5EF4-FFF2-40B4-BE49-F238E27FC236}">
                <a16:creationId xmlns:a16="http://schemas.microsoft.com/office/drawing/2014/main" id="{A0783105-4C25-4184-8F97-12BF724A35A8}"/>
              </a:ext>
            </a:extLst>
          </p:cNvPr>
          <p:cNvGrpSpPr/>
          <p:nvPr/>
        </p:nvGrpSpPr>
        <p:grpSpPr>
          <a:xfrm>
            <a:off x="2622916" y="1719417"/>
            <a:ext cx="655761" cy="655761"/>
            <a:chOff x="9019500" y="3040737"/>
            <a:chExt cx="902131" cy="902131"/>
          </a:xfrm>
        </p:grpSpPr>
        <p:sp>
          <p:nvSpPr>
            <p:cNvPr id="87" name="Oval 86">
              <a:extLst>
                <a:ext uri="{FF2B5EF4-FFF2-40B4-BE49-F238E27FC236}">
                  <a16:creationId xmlns:a16="http://schemas.microsoft.com/office/drawing/2014/main" id="{75635494-32CB-4CAE-B45D-3E7DD3FFCE6F}"/>
                </a:ext>
              </a:extLst>
            </p:cNvPr>
            <p:cNvSpPr/>
            <p:nvPr/>
          </p:nvSpPr>
          <p:spPr bwMode="auto">
            <a:xfrm>
              <a:off x="9019500"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88" name="Group 9">
              <a:extLst>
                <a:ext uri="{FF2B5EF4-FFF2-40B4-BE49-F238E27FC236}">
                  <a16:creationId xmlns:a16="http://schemas.microsoft.com/office/drawing/2014/main" id="{6DE0BF4B-257E-49CC-84F9-DFDBEB3F0F71}"/>
                </a:ext>
              </a:extLst>
            </p:cNvPr>
            <p:cNvGrpSpPr>
              <a:grpSpLocks noChangeAspect="1"/>
            </p:cNvGrpSpPr>
            <p:nvPr/>
          </p:nvGrpSpPr>
          <p:grpSpPr bwMode="auto">
            <a:xfrm>
              <a:off x="9466450" y="3248988"/>
              <a:ext cx="358724" cy="446024"/>
              <a:chOff x="5863" y="2221"/>
              <a:chExt cx="226" cy="281"/>
            </a:xfrm>
            <a:solidFill>
              <a:srgbClr val="737373"/>
            </a:solidFill>
          </p:grpSpPr>
          <p:sp>
            <p:nvSpPr>
              <p:cNvPr id="93" name="Freeform 10">
                <a:extLst>
                  <a:ext uri="{FF2B5EF4-FFF2-40B4-BE49-F238E27FC236}">
                    <a16:creationId xmlns:a16="http://schemas.microsoft.com/office/drawing/2014/main" id="{642D41F2-54BC-4127-8DC4-B1F5F41506D0}"/>
                  </a:ext>
                </a:extLst>
              </p:cNvPr>
              <p:cNvSpPr>
                <a:spLocks/>
              </p:cNvSpPr>
              <p:nvPr/>
            </p:nvSpPr>
            <p:spPr bwMode="auto">
              <a:xfrm>
                <a:off x="5901" y="2221"/>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1">
                <a:extLst>
                  <a:ext uri="{FF2B5EF4-FFF2-40B4-BE49-F238E27FC236}">
                    <a16:creationId xmlns:a16="http://schemas.microsoft.com/office/drawing/2014/main" id="{868B5BC2-F275-45E5-9A15-24139D398423}"/>
                  </a:ext>
                </a:extLst>
              </p:cNvPr>
              <p:cNvSpPr>
                <a:spLocks/>
              </p:cNvSpPr>
              <p:nvPr/>
            </p:nvSpPr>
            <p:spPr bwMode="auto">
              <a:xfrm>
                <a:off x="5863" y="238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oup 14">
              <a:extLst>
                <a:ext uri="{FF2B5EF4-FFF2-40B4-BE49-F238E27FC236}">
                  <a16:creationId xmlns:a16="http://schemas.microsoft.com/office/drawing/2014/main" id="{A2506A96-319B-4D18-A410-E1B450D83478}"/>
                </a:ext>
              </a:extLst>
            </p:cNvPr>
            <p:cNvGrpSpPr>
              <a:grpSpLocks noChangeAspect="1"/>
            </p:cNvGrpSpPr>
            <p:nvPr/>
          </p:nvGrpSpPr>
          <p:grpSpPr bwMode="auto">
            <a:xfrm>
              <a:off x="9141061" y="3306130"/>
              <a:ext cx="338089" cy="326978"/>
              <a:chOff x="5658" y="2257"/>
              <a:chExt cx="213" cy="206"/>
            </a:xfrm>
          </p:grpSpPr>
          <p:sp>
            <p:nvSpPr>
              <p:cNvPr id="91" name="AutoShape 13">
                <a:extLst>
                  <a:ext uri="{FF2B5EF4-FFF2-40B4-BE49-F238E27FC236}">
                    <a16:creationId xmlns:a16="http://schemas.microsoft.com/office/drawing/2014/main" id="{21B8915A-D5EB-479E-9425-9151575549B5}"/>
                  </a:ext>
                </a:extLst>
              </p:cNvPr>
              <p:cNvSpPr>
                <a:spLocks noChangeAspect="1" noChangeArrowheads="1" noTextEdit="1"/>
              </p:cNvSpPr>
              <p:nvPr/>
            </p:nvSpPr>
            <p:spPr bwMode="auto">
              <a:xfrm>
                <a:off x="5658" y="2257"/>
                <a:ext cx="206" cy="2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5">
                <a:extLst>
                  <a:ext uri="{FF2B5EF4-FFF2-40B4-BE49-F238E27FC236}">
                    <a16:creationId xmlns:a16="http://schemas.microsoft.com/office/drawing/2014/main" id="{812CE8F5-DE01-4C64-A08E-4B90F8AF2E87}"/>
                  </a:ext>
                </a:extLst>
              </p:cNvPr>
              <p:cNvSpPr>
                <a:spLocks/>
              </p:cNvSpPr>
              <p:nvPr/>
            </p:nvSpPr>
            <p:spPr bwMode="auto">
              <a:xfrm>
                <a:off x="5658" y="2278"/>
                <a:ext cx="213" cy="16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9FC9840A-5244-4FA6-AD79-13DBD2F607ED}"/>
              </a:ext>
            </a:extLst>
          </p:cNvPr>
          <p:cNvGrpSpPr/>
          <p:nvPr/>
        </p:nvGrpSpPr>
        <p:grpSpPr>
          <a:xfrm>
            <a:off x="2627542" y="2606147"/>
            <a:ext cx="655761" cy="655761"/>
            <a:chOff x="2018943" y="5537389"/>
            <a:chExt cx="902131" cy="902131"/>
          </a:xfrm>
        </p:grpSpPr>
        <p:grpSp>
          <p:nvGrpSpPr>
            <p:cNvPr id="98" name="Group 97">
              <a:extLst>
                <a:ext uri="{FF2B5EF4-FFF2-40B4-BE49-F238E27FC236}">
                  <a16:creationId xmlns:a16="http://schemas.microsoft.com/office/drawing/2014/main" id="{7D5C7167-3674-4675-803A-43DEE1C928FC}"/>
                </a:ext>
              </a:extLst>
            </p:cNvPr>
            <p:cNvGrpSpPr/>
            <p:nvPr/>
          </p:nvGrpSpPr>
          <p:grpSpPr>
            <a:xfrm>
              <a:off x="2018943" y="5537389"/>
              <a:ext cx="902131" cy="902131"/>
              <a:chOff x="1342423" y="3040737"/>
              <a:chExt cx="902131" cy="902131"/>
            </a:xfrm>
          </p:grpSpPr>
          <p:sp>
            <p:nvSpPr>
              <p:cNvPr id="102" name="Oval 101">
                <a:extLst>
                  <a:ext uri="{FF2B5EF4-FFF2-40B4-BE49-F238E27FC236}">
                    <a16:creationId xmlns:a16="http://schemas.microsoft.com/office/drawing/2014/main" id="{42EB57A4-5F50-4CB5-A57F-5BB2640933C4}"/>
                  </a:ext>
                </a:extLst>
              </p:cNvPr>
              <p:cNvSpPr/>
              <p:nvPr/>
            </p:nvSpPr>
            <p:spPr bwMode="auto">
              <a:xfrm>
                <a:off x="1342423" y="3040737"/>
                <a:ext cx="902131" cy="902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103" name="Group 4">
                <a:extLst>
                  <a:ext uri="{FF2B5EF4-FFF2-40B4-BE49-F238E27FC236}">
                    <a16:creationId xmlns:a16="http://schemas.microsoft.com/office/drawing/2014/main" id="{7B4E2203-5126-4C18-B9F2-4F5736B5E2C1}"/>
                  </a:ext>
                </a:extLst>
              </p:cNvPr>
              <p:cNvGrpSpPr>
                <a:grpSpLocks noChangeAspect="1"/>
              </p:cNvGrpSpPr>
              <p:nvPr/>
            </p:nvGrpSpPr>
            <p:grpSpPr bwMode="auto">
              <a:xfrm>
                <a:off x="1517530" y="3168038"/>
                <a:ext cx="358724" cy="447611"/>
                <a:chOff x="1635" y="2170"/>
                <a:chExt cx="226" cy="282"/>
              </a:xfrm>
              <a:solidFill>
                <a:srgbClr val="737373"/>
              </a:solidFill>
            </p:grpSpPr>
            <p:sp>
              <p:nvSpPr>
                <p:cNvPr id="104" name="Freeform 5">
                  <a:extLst>
                    <a:ext uri="{FF2B5EF4-FFF2-40B4-BE49-F238E27FC236}">
                      <a16:creationId xmlns:a16="http://schemas.microsoft.com/office/drawing/2014/main" id="{2DE9F28A-2AA7-4759-9620-75FC0B062551}"/>
                    </a:ext>
                  </a:extLst>
                </p:cNvPr>
                <p:cNvSpPr>
                  <a:spLocks/>
                </p:cNvSpPr>
                <p:nvPr/>
              </p:nvSpPr>
              <p:spPr bwMode="auto">
                <a:xfrm>
                  <a:off x="1673" y="2170"/>
                  <a:ext cx="150" cy="15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B55FF184-03BC-4427-AF59-873A5AC3FDE8}"/>
                    </a:ext>
                  </a:extLst>
                </p:cNvPr>
                <p:cNvSpPr>
                  <a:spLocks/>
                </p:cNvSpPr>
                <p:nvPr/>
              </p:nvSpPr>
              <p:spPr bwMode="auto">
                <a:xfrm>
                  <a:off x="1635" y="2339"/>
                  <a:ext cx="226" cy="1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1" name="Picture 17" descr="Image result for azure devops">
              <a:extLst>
                <a:ext uri="{FF2B5EF4-FFF2-40B4-BE49-F238E27FC236}">
                  <a16:creationId xmlns:a16="http://schemas.microsoft.com/office/drawing/2014/main" id="{29D316AC-7A25-4F82-8AD7-426372E72D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0788" y="5861429"/>
              <a:ext cx="450966" cy="4509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6987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09EAE-A3AC-4449-A248-D0F65757672B}"/>
              </a:ext>
            </a:extLst>
          </p:cNvPr>
          <p:cNvSpPr>
            <a:spLocks noGrp="1"/>
          </p:cNvSpPr>
          <p:nvPr>
            <p:ph type="title"/>
          </p:nvPr>
        </p:nvSpPr>
        <p:spPr/>
        <p:txBody>
          <a:bodyPr/>
          <a:lstStyle/>
          <a:p>
            <a:r>
              <a:rPr lang="en-US" dirty="0"/>
              <a:t>Common threats we see in the wild</a:t>
            </a:r>
          </a:p>
        </p:txBody>
      </p:sp>
      <p:grpSp>
        <p:nvGrpSpPr>
          <p:cNvPr id="15" name="Group 14">
            <a:extLst>
              <a:ext uri="{FF2B5EF4-FFF2-40B4-BE49-F238E27FC236}">
                <a16:creationId xmlns:a16="http://schemas.microsoft.com/office/drawing/2014/main" id="{2D882A88-207D-4424-A183-27658EC51F13}"/>
              </a:ext>
            </a:extLst>
          </p:cNvPr>
          <p:cNvGrpSpPr/>
          <p:nvPr/>
        </p:nvGrpSpPr>
        <p:grpSpPr>
          <a:xfrm>
            <a:off x="190991" y="4048213"/>
            <a:ext cx="3716363" cy="2565571"/>
            <a:chOff x="390469" y="2858412"/>
            <a:chExt cx="3487983" cy="3384732"/>
          </a:xfrm>
        </p:grpSpPr>
        <p:grpSp>
          <p:nvGrpSpPr>
            <p:cNvPr id="3" name="Group 2">
              <a:extLst>
                <a:ext uri="{FF2B5EF4-FFF2-40B4-BE49-F238E27FC236}">
                  <a16:creationId xmlns:a16="http://schemas.microsoft.com/office/drawing/2014/main" id="{7DCE7570-12BE-466C-9386-2A62CDDEE021}"/>
                </a:ext>
              </a:extLst>
            </p:cNvPr>
            <p:cNvGrpSpPr/>
            <p:nvPr/>
          </p:nvGrpSpPr>
          <p:grpSpPr>
            <a:xfrm>
              <a:off x="390469" y="2858412"/>
              <a:ext cx="3487983" cy="3384732"/>
              <a:chOff x="264634" y="2858412"/>
              <a:chExt cx="3487983" cy="3384732"/>
            </a:xfrm>
          </p:grpSpPr>
          <p:sp>
            <p:nvSpPr>
              <p:cNvPr id="4" name="Rectangle 3">
                <a:extLst>
                  <a:ext uri="{FF2B5EF4-FFF2-40B4-BE49-F238E27FC236}">
                    <a16:creationId xmlns:a16="http://schemas.microsoft.com/office/drawing/2014/main" id="{E5D39264-CCD5-4A00-A410-1FB87528DCB6}"/>
                  </a:ext>
                </a:extLst>
              </p:cNvPr>
              <p:cNvSpPr/>
              <p:nvPr/>
            </p:nvSpPr>
            <p:spPr bwMode="auto">
              <a:xfrm>
                <a:off x="264634" y="3378979"/>
                <a:ext cx="3486585" cy="2864165"/>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15EC1C-5F2F-4EFA-B11B-14CE2F12C439}"/>
                  </a:ext>
                </a:extLst>
              </p:cNvPr>
              <p:cNvSpPr/>
              <p:nvPr/>
            </p:nvSpPr>
            <p:spPr bwMode="auto">
              <a:xfrm>
                <a:off x="274677" y="4420407"/>
                <a:ext cx="345738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SQL injection vulnerabilities and attacks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Access by a remote threat actor</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Brute-force against SQL credentials</a:t>
                </a:r>
              </a:p>
            </p:txBody>
          </p:sp>
          <p:sp>
            <p:nvSpPr>
              <p:cNvPr id="8" name="Rectangle 7">
                <a:extLst>
                  <a:ext uri="{FF2B5EF4-FFF2-40B4-BE49-F238E27FC236}">
                    <a16:creationId xmlns:a16="http://schemas.microsoft.com/office/drawing/2014/main" id="{71FDFB9F-297A-4764-849A-2ACD8AF84DFA}"/>
                  </a:ext>
                </a:extLst>
              </p:cNvPr>
              <p:cNvSpPr/>
              <p:nvPr/>
            </p:nvSpPr>
            <p:spPr bwMode="auto">
              <a:xfrm>
                <a:off x="482981" y="4216730"/>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B21EE04A-094F-464F-A96B-CB9D1D441283}"/>
                  </a:ext>
                </a:extLst>
              </p:cNvPr>
              <p:cNvSpPr/>
              <p:nvPr/>
            </p:nvSpPr>
            <p:spPr>
              <a:xfrm>
                <a:off x="1123766" y="2858412"/>
                <a:ext cx="1762277" cy="39408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SQL Database</a:t>
                </a:r>
                <a:endParaRPr kumimoji="0" lang="en-US" sz="16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sp>
          <p:nvSpPr>
            <p:cNvPr id="14" name="Rectangle 13">
              <a:extLst>
                <a:ext uri="{FF2B5EF4-FFF2-40B4-BE49-F238E27FC236}">
                  <a16:creationId xmlns:a16="http://schemas.microsoft.com/office/drawing/2014/main" id="{A7B74156-4847-4258-B726-35589D00B82B}"/>
                </a:ext>
              </a:extLst>
            </p:cNvPr>
            <p:cNvSpPr/>
            <p:nvPr/>
          </p:nvSpPr>
          <p:spPr bwMode="auto">
            <a:xfrm>
              <a:off x="590290" y="3116666"/>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F924E24-F86E-4065-B83F-F2EAD9962172}"/>
              </a:ext>
            </a:extLst>
          </p:cNvPr>
          <p:cNvGrpSpPr/>
          <p:nvPr/>
        </p:nvGrpSpPr>
        <p:grpSpPr>
          <a:xfrm>
            <a:off x="4201448" y="4030179"/>
            <a:ext cx="3876488" cy="2583607"/>
            <a:chOff x="390469" y="2834619"/>
            <a:chExt cx="3638273" cy="3408526"/>
          </a:xfrm>
        </p:grpSpPr>
        <p:grpSp>
          <p:nvGrpSpPr>
            <p:cNvPr id="23" name="Group 22">
              <a:extLst>
                <a:ext uri="{FF2B5EF4-FFF2-40B4-BE49-F238E27FC236}">
                  <a16:creationId xmlns:a16="http://schemas.microsoft.com/office/drawing/2014/main" id="{40D6E194-14AD-424C-AAD7-EAFC21BDF04B}"/>
                </a:ext>
              </a:extLst>
            </p:cNvPr>
            <p:cNvGrpSpPr/>
            <p:nvPr/>
          </p:nvGrpSpPr>
          <p:grpSpPr>
            <a:xfrm>
              <a:off x="390469" y="2834619"/>
              <a:ext cx="3638273" cy="3408526"/>
              <a:chOff x="264634" y="2834619"/>
              <a:chExt cx="3638273" cy="3408526"/>
            </a:xfrm>
          </p:grpSpPr>
          <p:sp>
            <p:nvSpPr>
              <p:cNvPr id="25" name="Rectangle 24">
                <a:extLst>
                  <a:ext uri="{FF2B5EF4-FFF2-40B4-BE49-F238E27FC236}">
                    <a16:creationId xmlns:a16="http://schemas.microsoft.com/office/drawing/2014/main" id="{871FAFAA-042B-41E9-A0DA-D9903C3911F7}"/>
                  </a:ext>
                </a:extLst>
              </p:cNvPr>
              <p:cNvSpPr/>
              <p:nvPr/>
            </p:nvSpPr>
            <p:spPr bwMode="auto">
              <a:xfrm>
                <a:off x="264634" y="3378979"/>
                <a:ext cx="3486585" cy="2864166"/>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66E9D78-7406-4860-A00F-7996BC53F8DB}"/>
                  </a:ext>
                </a:extLst>
              </p:cNvPr>
              <p:cNvSpPr/>
              <p:nvPr/>
            </p:nvSpPr>
            <p:spPr bwMode="auto">
              <a:xfrm>
                <a:off x="292031" y="4244032"/>
                <a:ext cx="361087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Use to propagate malware or load malicious images/packages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Access by a remote threat actor</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Public access to storage accounts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Harvest for reconnaissance or exfiltration of data</a:t>
                </a:r>
              </a:p>
            </p:txBody>
          </p:sp>
          <p:sp>
            <p:nvSpPr>
              <p:cNvPr id="29" name="Rectangle 28">
                <a:extLst>
                  <a:ext uri="{FF2B5EF4-FFF2-40B4-BE49-F238E27FC236}">
                    <a16:creationId xmlns:a16="http://schemas.microsoft.com/office/drawing/2014/main" id="{8AD75EA4-35DC-4C05-8DAB-B53C3638202C}"/>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03468BD-8C60-4517-9552-D8249F673EC4}"/>
                  </a:ext>
                </a:extLst>
              </p:cNvPr>
              <p:cNvSpPr/>
              <p:nvPr/>
            </p:nvSpPr>
            <p:spPr>
              <a:xfrm>
                <a:off x="985588" y="2834619"/>
                <a:ext cx="2038635" cy="39408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Storage account</a:t>
                </a:r>
              </a:p>
            </p:txBody>
          </p:sp>
        </p:grpSp>
        <p:sp>
          <p:nvSpPr>
            <p:cNvPr id="24" name="Rectangle 23">
              <a:extLst>
                <a:ext uri="{FF2B5EF4-FFF2-40B4-BE49-F238E27FC236}">
                  <a16:creationId xmlns:a16="http://schemas.microsoft.com/office/drawing/2014/main" id="{5A4CBE42-81C7-4D04-9B90-E553B1D7B27A}"/>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B050436-02CE-45C0-8B5C-9ED767DD61E0}"/>
              </a:ext>
            </a:extLst>
          </p:cNvPr>
          <p:cNvGrpSpPr/>
          <p:nvPr/>
        </p:nvGrpSpPr>
        <p:grpSpPr>
          <a:xfrm>
            <a:off x="8238478" y="4041488"/>
            <a:ext cx="3727312" cy="2572298"/>
            <a:chOff x="390469" y="2849538"/>
            <a:chExt cx="3498260" cy="3393607"/>
          </a:xfrm>
        </p:grpSpPr>
        <p:grpSp>
          <p:nvGrpSpPr>
            <p:cNvPr id="34" name="Group 33">
              <a:extLst>
                <a:ext uri="{FF2B5EF4-FFF2-40B4-BE49-F238E27FC236}">
                  <a16:creationId xmlns:a16="http://schemas.microsoft.com/office/drawing/2014/main" id="{4ED8CEDD-EA8C-473E-BA25-264C74DB926F}"/>
                </a:ext>
              </a:extLst>
            </p:cNvPr>
            <p:cNvGrpSpPr/>
            <p:nvPr/>
          </p:nvGrpSpPr>
          <p:grpSpPr>
            <a:xfrm>
              <a:off x="390469" y="2849538"/>
              <a:ext cx="3498260" cy="3393607"/>
              <a:chOff x="264634" y="2849538"/>
              <a:chExt cx="3498260" cy="3393607"/>
            </a:xfrm>
          </p:grpSpPr>
          <p:sp>
            <p:nvSpPr>
              <p:cNvPr id="36" name="Rectangle 35">
                <a:extLst>
                  <a:ext uri="{FF2B5EF4-FFF2-40B4-BE49-F238E27FC236}">
                    <a16:creationId xmlns:a16="http://schemas.microsoft.com/office/drawing/2014/main" id="{94EA2A82-F133-4776-B7CA-F7F4A1B836D3}"/>
                  </a:ext>
                </a:extLst>
              </p:cNvPr>
              <p:cNvSpPr/>
              <p:nvPr/>
            </p:nvSpPr>
            <p:spPr bwMode="auto">
              <a:xfrm>
                <a:off x="264634" y="3378979"/>
                <a:ext cx="3486585" cy="2864166"/>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D6CDA55-13F0-402C-8E06-868D5A97D6E9}"/>
                  </a:ext>
                </a:extLst>
              </p:cNvPr>
              <p:cNvSpPr/>
              <p:nvPr/>
            </p:nvSpPr>
            <p:spPr bwMode="auto">
              <a:xfrm>
                <a:off x="264634" y="4171106"/>
                <a:ext cx="3498260" cy="1458508"/>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Permissive policies grant access to unneeded resources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Harvest for secrets</a:t>
                </a:r>
              </a:p>
            </p:txBody>
          </p:sp>
          <p:sp>
            <p:nvSpPr>
              <p:cNvPr id="38" name="Rectangle 37">
                <a:extLst>
                  <a:ext uri="{FF2B5EF4-FFF2-40B4-BE49-F238E27FC236}">
                    <a16:creationId xmlns:a16="http://schemas.microsoft.com/office/drawing/2014/main" id="{CBE01FF4-D51A-4B16-B8AE-EB79009DFC50}"/>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76502D2D-185B-4872-B618-CFE9546D41DB}"/>
                  </a:ext>
                </a:extLst>
              </p:cNvPr>
              <p:cNvSpPr/>
              <p:nvPr/>
            </p:nvSpPr>
            <p:spPr>
              <a:xfrm>
                <a:off x="1382239" y="2849538"/>
                <a:ext cx="1245341" cy="39408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Key Vault</a:t>
                </a:r>
              </a:p>
            </p:txBody>
          </p:sp>
        </p:grpSp>
        <p:sp>
          <p:nvSpPr>
            <p:cNvPr id="35" name="Rectangle 34">
              <a:extLst>
                <a:ext uri="{FF2B5EF4-FFF2-40B4-BE49-F238E27FC236}">
                  <a16:creationId xmlns:a16="http://schemas.microsoft.com/office/drawing/2014/main" id="{B46F3A62-E143-4DAE-B78B-66A0E6E7BD45}"/>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65157B72-F7DC-42EA-A2B0-209953182D8B}"/>
              </a:ext>
            </a:extLst>
          </p:cNvPr>
          <p:cNvGrpSpPr/>
          <p:nvPr/>
        </p:nvGrpSpPr>
        <p:grpSpPr>
          <a:xfrm>
            <a:off x="201692" y="1226605"/>
            <a:ext cx="3716363" cy="2565571"/>
            <a:chOff x="390469" y="2858412"/>
            <a:chExt cx="3487983" cy="3384732"/>
          </a:xfrm>
        </p:grpSpPr>
        <p:grpSp>
          <p:nvGrpSpPr>
            <p:cNvPr id="195" name="Group 194">
              <a:extLst>
                <a:ext uri="{FF2B5EF4-FFF2-40B4-BE49-F238E27FC236}">
                  <a16:creationId xmlns:a16="http://schemas.microsoft.com/office/drawing/2014/main" id="{557B1D8A-A4DB-48F0-BBD8-1F293CAD3488}"/>
                </a:ext>
              </a:extLst>
            </p:cNvPr>
            <p:cNvGrpSpPr/>
            <p:nvPr/>
          </p:nvGrpSpPr>
          <p:grpSpPr>
            <a:xfrm>
              <a:off x="390469" y="2858412"/>
              <a:ext cx="3487983" cy="3384732"/>
              <a:chOff x="264634" y="2858412"/>
              <a:chExt cx="3487983" cy="3384732"/>
            </a:xfrm>
          </p:grpSpPr>
          <p:sp>
            <p:nvSpPr>
              <p:cNvPr id="197" name="Rectangle 196">
                <a:extLst>
                  <a:ext uri="{FF2B5EF4-FFF2-40B4-BE49-F238E27FC236}">
                    <a16:creationId xmlns:a16="http://schemas.microsoft.com/office/drawing/2014/main" id="{9E7C519E-AA14-4B9A-9184-EA51B5D8DA01}"/>
                  </a:ext>
                </a:extLst>
              </p:cNvPr>
              <p:cNvSpPr/>
              <p:nvPr/>
            </p:nvSpPr>
            <p:spPr bwMode="auto">
              <a:xfrm>
                <a:off x="264634" y="3378979"/>
                <a:ext cx="3486585" cy="2864165"/>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E7BBA35-31BA-4178-B395-FAD3BCA9C211}"/>
                  </a:ext>
                </a:extLst>
              </p:cNvPr>
              <p:cNvSpPr/>
              <p:nvPr/>
            </p:nvSpPr>
            <p:spPr bwMode="auto">
              <a:xfrm>
                <a:off x="274677" y="4303284"/>
                <a:ext cx="3457386" cy="116806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Brute force of open management ports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Exploit through an unpatched vulnerability</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Run bitcoin mining on a compromised VM</a:t>
                </a:r>
              </a:p>
            </p:txBody>
          </p:sp>
          <p:sp>
            <p:nvSpPr>
              <p:cNvPr id="199" name="Rectangle 198">
                <a:extLst>
                  <a:ext uri="{FF2B5EF4-FFF2-40B4-BE49-F238E27FC236}">
                    <a16:creationId xmlns:a16="http://schemas.microsoft.com/office/drawing/2014/main" id="{72F43A53-F233-4761-B0AE-8EA3748C937E}"/>
                  </a:ext>
                </a:extLst>
              </p:cNvPr>
              <p:cNvSpPr/>
              <p:nvPr/>
            </p:nvSpPr>
            <p:spPr bwMode="auto">
              <a:xfrm>
                <a:off x="482981" y="4216730"/>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00280912-7F7A-4EBE-AE21-828C287E322C}"/>
                  </a:ext>
                </a:extLst>
              </p:cNvPr>
              <p:cNvSpPr/>
              <p:nvPr/>
            </p:nvSpPr>
            <p:spPr>
              <a:xfrm>
                <a:off x="1682041" y="2858412"/>
                <a:ext cx="645729" cy="51990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VMs</a:t>
                </a:r>
                <a:endParaRPr kumimoji="0" lang="en-US" sz="16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sp>
          <p:nvSpPr>
            <p:cNvPr id="196" name="Rectangle 195">
              <a:extLst>
                <a:ext uri="{FF2B5EF4-FFF2-40B4-BE49-F238E27FC236}">
                  <a16:creationId xmlns:a16="http://schemas.microsoft.com/office/drawing/2014/main" id="{3C062EB2-2BEC-439F-BFB2-2E7FE8361E14}"/>
                </a:ext>
              </a:extLst>
            </p:cNvPr>
            <p:cNvSpPr/>
            <p:nvPr/>
          </p:nvSpPr>
          <p:spPr bwMode="auto">
            <a:xfrm>
              <a:off x="590290" y="3116666"/>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96ADBC7F-8D14-4045-911F-D8F1CF730470}"/>
              </a:ext>
            </a:extLst>
          </p:cNvPr>
          <p:cNvGrpSpPr/>
          <p:nvPr/>
        </p:nvGrpSpPr>
        <p:grpSpPr>
          <a:xfrm>
            <a:off x="4212149" y="1208571"/>
            <a:ext cx="3876488" cy="2583607"/>
            <a:chOff x="390469" y="2834619"/>
            <a:chExt cx="3638273" cy="3408526"/>
          </a:xfrm>
        </p:grpSpPr>
        <p:grpSp>
          <p:nvGrpSpPr>
            <p:cNvPr id="202" name="Group 201">
              <a:extLst>
                <a:ext uri="{FF2B5EF4-FFF2-40B4-BE49-F238E27FC236}">
                  <a16:creationId xmlns:a16="http://schemas.microsoft.com/office/drawing/2014/main" id="{4D770B57-9194-4B86-8A4E-1FC7831567CA}"/>
                </a:ext>
              </a:extLst>
            </p:cNvPr>
            <p:cNvGrpSpPr/>
            <p:nvPr/>
          </p:nvGrpSpPr>
          <p:grpSpPr>
            <a:xfrm>
              <a:off x="390469" y="2834619"/>
              <a:ext cx="3638273" cy="3408526"/>
              <a:chOff x="264634" y="2834619"/>
              <a:chExt cx="3638273" cy="3408526"/>
            </a:xfrm>
          </p:grpSpPr>
          <p:sp>
            <p:nvSpPr>
              <p:cNvPr id="204" name="Rectangle 203">
                <a:extLst>
                  <a:ext uri="{FF2B5EF4-FFF2-40B4-BE49-F238E27FC236}">
                    <a16:creationId xmlns:a16="http://schemas.microsoft.com/office/drawing/2014/main" id="{71D8D994-05A9-4427-BAF6-686E0FEBC91D}"/>
                  </a:ext>
                </a:extLst>
              </p:cNvPr>
              <p:cNvSpPr/>
              <p:nvPr/>
            </p:nvSpPr>
            <p:spPr bwMode="auto">
              <a:xfrm>
                <a:off x="264634" y="3378979"/>
                <a:ext cx="3486585" cy="2864166"/>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52D1B375-AD8A-4FE7-BFD5-417D62167CC6}"/>
                  </a:ext>
                </a:extLst>
              </p:cNvPr>
              <p:cNvSpPr/>
              <p:nvPr/>
            </p:nvSpPr>
            <p:spPr bwMode="auto">
              <a:xfrm>
                <a:off x="292031" y="4244032"/>
                <a:ext cx="361087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Exposed Kubernetes dashboards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RBAC not configured in the cluster</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Insecure container/host configuration</a:t>
                </a:r>
              </a:p>
            </p:txBody>
          </p:sp>
          <p:sp>
            <p:nvSpPr>
              <p:cNvPr id="206" name="Rectangle 205">
                <a:extLst>
                  <a:ext uri="{FF2B5EF4-FFF2-40B4-BE49-F238E27FC236}">
                    <a16:creationId xmlns:a16="http://schemas.microsoft.com/office/drawing/2014/main" id="{EF61A2C2-EC55-41A0-AAE8-A7CB9E55A8DC}"/>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B7E9BA67-62BD-4562-9D4A-7D1A7364E9D2}"/>
                  </a:ext>
                </a:extLst>
              </p:cNvPr>
              <p:cNvSpPr/>
              <p:nvPr/>
            </p:nvSpPr>
            <p:spPr>
              <a:xfrm>
                <a:off x="1342778" y="2834619"/>
                <a:ext cx="1324259" cy="51990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Containers</a:t>
                </a:r>
              </a:p>
            </p:txBody>
          </p:sp>
        </p:grpSp>
        <p:sp>
          <p:nvSpPr>
            <p:cNvPr id="203" name="Rectangle 202">
              <a:extLst>
                <a:ext uri="{FF2B5EF4-FFF2-40B4-BE49-F238E27FC236}">
                  <a16:creationId xmlns:a16="http://schemas.microsoft.com/office/drawing/2014/main" id="{A8C68F61-05D9-428F-B6B6-781A43FAE1B1}"/>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877A7D7C-B462-42D7-826E-7CCBCE5EFFC4}"/>
              </a:ext>
            </a:extLst>
          </p:cNvPr>
          <p:cNvGrpSpPr/>
          <p:nvPr/>
        </p:nvGrpSpPr>
        <p:grpSpPr>
          <a:xfrm>
            <a:off x="8249179" y="1219880"/>
            <a:ext cx="3727312" cy="2572298"/>
            <a:chOff x="390469" y="2849538"/>
            <a:chExt cx="3498260" cy="3393607"/>
          </a:xfrm>
        </p:grpSpPr>
        <p:grpSp>
          <p:nvGrpSpPr>
            <p:cNvPr id="209" name="Group 208">
              <a:extLst>
                <a:ext uri="{FF2B5EF4-FFF2-40B4-BE49-F238E27FC236}">
                  <a16:creationId xmlns:a16="http://schemas.microsoft.com/office/drawing/2014/main" id="{C6ECFADB-2483-4A42-8C27-504914D8409C}"/>
                </a:ext>
              </a:extLst>
            </p:cNvPr>
            <p:cNvGrpSpPr/>
            <p:nvPr/>
          </p:nvGrpSpPr>
          <p:grpSpPr>
            <a:xfrm>
              <a:off x="390469" y="2849538"/>
              <a:ext cx="3498260" cy="3393607"/>
              <a:chOff x="264634" y="2849538"/>
              <a:chExt cx="3498260" cy="3393607"/>
            </a:xfrm>
          </p:grpSpPr>
          <p:sp>
            <p:nvSpPr>
              <p:cNvPr id="211" name="Rectangle 210">
                <a:extLst>
                  <a:ext uri="{FF2B5EF4-FFF2-40B4-BE49-F238E27FC236}">
                    <a16:creationId xmlns:a16="http://schemas.microsoft.com/office/drawing/2014/main" id="{1AB91788-90C5-4583-92F0-9CE350CA6D69}"/>
                  </a:ext>
                </a:extLst>
              </p:cNvPr>
              <p:cNvSpPr/>
              <p:nvPr/>
            </p:nvSpPr>
            <p:spPr bwMode="auto">
              <a:xfrm>
                <a:off x="264634" y="3378979"/>
                <a:ext cx="3486585" cy="2864166"/>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E1D40564-5B31-4816-A547-804F73BCF6DF}"/>
                  </a:ext>
                </a:extLst>
              </p:cNvPr>
              <p:cNvSpPr/>
              <p:nvPr/>
            </p:nvSpPr>
            <p:spPr bwMode="auto">
              <a:xfrm>
                <a:off x="264634" y="4171106"/>
                <a:ext cx="3498260" cy="1458508"/>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Web shell deployment</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server-side request forgery (SSRF)</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srgbClr val="2F2F2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Reconnaissance attempts</a:t>
                </a:r>
              </a:p>
              <a:p>
                <a:pPr marL="342900" marR="0" lvl="0" indent="-342900" algn="l" defTabSz="914367" rtl="0" eaLnBrk="1" fontAlgn="auto" latinLnBrk="0" hangingPunct="1">
                  <a:lnSpc>
                    <a:spcPct val="9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srgbClr val="2F2F2F"/>
                  </a:solidFill>
                  <a:effectLst/>
                  <a:uLnTx/>
                  <a:uFillTx/>
                  <a:latin typeface="Segoe UI"/>
                  <a:ea typeface="+mn-ea"/>
                  <a:cs typeface="+mn-cs"/>
                </a:endParaRPr>
              </a:p>
            </p:txBody>
          </p:sp>
          <p:sp>
            <p:nvSpPr>
              <p:cNvPr id="213" name="Rectangle 212">
                <a:extLst>
                  <a:ext uri="{FF2B5EF4-FFF2-40B4-BE49-F238E27FC236}">
                    <a16:creationId xmlns:a16="http://schemas.microsoft.com/office/drawing/2014/main" id="{02C14FD4-D675-4C46-B26C-0F9082269105}"/>
                  </a:ext>
                </a:extLst>
              </p:cNvPr>
              <p:cNvSpPr/>
              <p:nvPr/>
            </p:nvSpPr>
            <p:spPr bwMode="auto">
              <a:xfrm>
                <a:off x="482981" y="4264028"/>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214" name="Rectangle 213">
                <a:extLst>
                  <a:ext uri="{FF2B5EF4-FFF2-40B4-BE49-F238E27FC236}">
                    <a16:creationId xmlns:a16="http://schemas.microsoft.com/office/drawing/2014/main" id="{A6ABB26C-2176-4096-BEBA-50F84B8290EE}"/>
                  </a:ext>
                </a:extLst>
              </p:cNvPr>
              <p:cNvSpPr/>
              <p:nvPr/>
            </p:nvSpPr>
            <p:spPr>
              <a:xfrm>
                <a:off x="1241772" y="2849538"/>
                <a:ext cx="1526280" cy="51990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App services</a:t>
                </a:r>
              </a:p>
            </p:txBody>
          </p:sp>
        </p:grpSp>
        <p:sp>
          <p:nvSpPr>
            <p:cNvPr id="210" name="Rectangle 209">
              <a:extLst>
                <a:ext uri="{FF2B5EF4-FFF2-40B4-BE49-F238E27FC236}">
                  <a16:creationId xmlns:a16="http://schemas.microsoft.com/office/drawing/2014/main" id="{A7075434-DF45-451F-BD01-09E2369E2EA5}"/>
                </a:ext>
              </a:extLst>
            </p:cNvPr>
            <p:cNvSpPr/>
            <p:nvPr/>
          </p:nvSpPr>
          <p:spPr bwMode="auto">
            <a:xfrm>
              <a:off x="590290" y="3093017"/>
              <a:ext cx="3269636" cy="116806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31437004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Freeform: Shape 454">
            <a:extLst>
              <a:ext uri="{FF2B5EF4-FFF2-40B4-BE49-F238E27FC236}">
                <a16:creationId xmlns:a16="http://schemas.microsoft.com/office/drawing/2014/main" id="{8288A278-6DA8-4F68-9620-1A7439101521}"/>
              </a:ext>
            </a:extLst>
          </p:cNvPr>
          <p:cNvSpPr/>
          <p:nvPr/>
        </p:nvSpPr>
        <p:spPr bwMode="auto">
          <a:xfrm>
            <a:off x="6572174" y="1385588"/>
            <a:ext cx="1245034" cy="2091658"/>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012E75EA-BE4E-47DB-BC8E-F681884FDBAE}"/>
              </a:ext>
            </a:extLst>
          </p:cNvPr>
          <p:cNvSpPr/>
          <p:nvPr/>
        </p:nvSpPr>
        <p:spPr bwMode="auto">
          <a:xfrm>
            <a:off x="7170183" y="1523935"/>
            <a:ext cx="612316" cy="1961078"/>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760D99E8-7771-43B0-8787-F38D8A0DCE7B}"/>
              </a:ext>
            </a:extLst>
          </p:cNvPr>
          <p:cNvSpPr/>
          <p:nvPr/>
        </p:nvSpPr>
        <p:spPr bwMode="auto">
          <a:xfrm>
            <a:off x="7633689" y="884659"/>
            <a:ext cx="136742" cy="2620342"/>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A591F998-1C7E-4EFB-AE5A-F4AD52A090D4}"/>
              </a:ext>
            </a:extLst>
          </p:cNvPr>
          <p:cNvSpPr/>
          <p:nvPr/>
        </p:nvSpPr>
        <p:spPr bwMode="auto">
          <a:xfrm flipH="1">
            <a:off x="7790456" y="1507247"/>
            <a:ext cx="369477" cy="1900561"/>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07798680-A4C1-485C-8503-085DBCA428C2}"/>
              </a:ext>
            </a:extLst>
          </p:cNvPr>
          <p:cNvSpPr/>
          <p:nvPr/>
        </p:nvSpPr>
        <p:spPr bwMode="auto">
          <a:xfrm flipH="1">
            <a:off x="7790456" y="1086139"/>
            <a:ext cx="1002192" cy="2408379"/>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B2C41374-D6B8-411B-9D01-87FEE78994D4}"/>
              </a:ext>
            </a:extLst>
          </p:cNvPr>
          <p:cNvSpPr/>
          <p:nvPr/>
        </p:nvSpPr>
        <p:spPr bwMode="auto">
          <a:xfrm flipH="1">
            <a:off x="7790456" y="1798701"/>
            <a:ext cx="1189531" cy="1686312"/>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1DDC5FF3-1F47-4E8D-9618-7B6847CAD20C}"/>
              </a:ext>
            </a:extLst>
          </p:cNvPr>
          <p:cNvSpPr/>
          <p:nvPr/>
        </p:nvSpPr>
        <p:spPr bwMode="auto">
          <a:xfrm flipH="1">
            <a:off x="7750175" y="1747124"/>
            <a:ext cx="2023896" cy="1742058"/>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AA02C29F-ABD7-4E81-A9BE-909CAC8FE5F7}"/>
              </a:ext>
            </a:extLst>
          </p:cNvPr>
          <p:cNvSpPr/>
          <p:nvPr/>
        </p:nvSpPr>
        <p:spPr bwMode="auto">
          <a:xfrm flipH="1">
            <a:off x="7768663" y="2516360"/>
            <a:ext cx="1855188" cy="958023"/>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3" name="Freeform: Shape 462">
            <a:extLst>
              <a:ext uri="{FF2B5EF4-FFF2-40B4-BE49-F238E27FC236}">
                <a16:creationId xmlns:a16="http://schemas.microsoft.com/office/drawing/2014/main" id="{15C806DE-8228-473C-B588-CBB3ABC692DB}"/>
              </a:ext>
            </a:extLst>
          </p:cNvPr>
          <p:cNvSpPr/>
          <p:nvPr/>
        </p:nvSpPr>
        <p:spPr bwMode="auto">
          <a:xfrm flipH="1">
            <a:off x="7768664" y="2846002"/>
            <a:ext cx="2602073" cy="595029"/>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E6F6DCD5-9917-4D3A-898F-C0309EA54109}"/>
              </a:ext>
            </a:extLst>
          </p:cNvPr>
          <p:cNvSpPr/>
          <p:nvPr/>
        </p:nvSpPr>
        <p:spPr bwMode="auto">
          <a:xfrm flipH="1">
            <a:off x="7800028" y="3429635"/>
            <a:ext cx="2055417" cy="44820"/>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9148B8C3-5A8B-45BF-89A3-54EC362BAE8B}"/>
              </a:ext>
            </a:extLst>
          </p:cNvPr>
          <p:cNvSpPr/>
          <p:nvPr/>
        </p:nvSpPr>
        <p:spPr bwMode="auto">
          <a:xfrm flipH="1" flipV="1">
            <a:off x="7800029" y="3475954"/>
            <a:ext cx="2570708" cy="512983"/>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7B7961A7-5876-4FD5-A64A-0CC43CB3C29C}"/>
              </a:ext>
            </a:extLst>
          </p:cNvPr>
          <p:cNvSpPr/>
          <p:nvPr/>
        </p:nvSpPr>
        <p:spPr bwMode="auto">
          <a:xfrm flipH="1" flipV="1">
            <a:off x="7768663" y="3489181"/>
            <a:ext cx="1918862" cy="845516"/>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5747A148-3EAB-46E8-A314-AEE70B8B2DBD}"/>
              </a:ext>
            </a:extLst>
          </p:cNvPr>
          <p:cNvSpPr/>
          <p:nvPr/>
        </p:nvSpPr>
        <p:spPr bwMode="auto">
          <a:xfrm flipH="1" flipV="1">
            <a:off x="7768663" y="3462859"/>
            <a:ext cx="2091755" cy="1532997"/>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DCDAA38D-FE9F-478A-B01F-95773C631D32}"/>
              </a:ext>
            </a:extLst>
          </p:cNvPr>
          <p:cNvSpPr/>
          <p:nvPr/>
        </p:nvSpPr>
        <p:spPr bwMode="auto">
          <a:xfrm flipH="1" flipV="1">
            <a:off x="7765520" y="3455831"/>
            <a:ext cx="1358908" cy="1606475"/>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CC357067-7910-41CB-A540-144A016F43C4}"/>
              </a:ext>
            </a:extLst>
          </p:cNvPr>
          <p:cNvSpPr/>
          <p:nvPr/>
        </p:nvSpPr>
        <p:spPr bwMode="auto">
          <a:xfrm flipH="1" flipV="1">
            <a:off x="7778448" y="3462856"/>
            <a:ext cx="1200876" cy="2336778"/>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0A11EFC0-13DE-4C92-A87A-E808520E40F9}"/>
              </a:ext>
            </a:extLst>
          </p:cNvPr>
          <p:cNvSpPr/>
          <p:nvPr/>
        </p:nvSpPr>
        <p:spPr bwMode="auto">
          <a:xfrm flipH="1" flipV="1">
            <a:off x="7790139" y="3423772"/>
            <a:ext cx="507249" cy="2031580"/>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21C97842-7C48-4DC4-841D-27B0BF39D9BC}"/>
              </a:ext>
            </a:extLst>
          </p:cNvPr>
          <p:cNvSpPr/>
          <p:nvPr/>
        </p:nvSpPr>
        <p:spPr bwMode="auto">
          <a:xfrm flipH="1" flipV="1">
            <a:off x="7764371" y="3407807"/>
            <a:ext cx="44820" cy="2711552"/>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8CCB1A78-1A47-4073-B470-C1D534D59D65}"/>
              </a:ext>
            </a:extLst>
          </p:cNvPr>
          <p:cNvSpPr/>
          <p:nvPr/>
        </p:nvSpPr>
        <p:spPr bwMode="auto">
          <a:xfrm flipV="1">
            <a:off x="7300505" y="3455830"/>
            <a:ext cx="491507" cy="2062460"/>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1E49BE2D-C6B2-47ED-BFBA-6C87A20FDC67}"/>
              </a:ext>
            </a:extLst>
          </p:cNvPr>
          <p:cNvSpPr/>
          <p:nvPr/>
        </p:nvSpPr>
        <p:spPr bwMode="auto">
          <a:xfrm flipV="1">
            <a:off x="6604903" y="3441031"/>
            <a:ext cx="1187109" cy="2390952"/>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0EEBD3E1-39AA-4126-B1F5-41AA7207AC5C}"/>
              </a:ext>
            </a:extLst>
          </p:cNvPr>
          <p:cNvSpPr/>
          <p:nvPr/>
        </p:nvSpPr>
        <p:spPr bwMode="auto">
          <a:xfrm flipV="1">
            <a:off x="6448358" y="3429897"/>
            <a:ext cx="1360833" cy="1654213"/>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4A4DDA67-4163-40EC-B25A-BC5B95169FBB}"/>
              </a:ext>
            </a:extLst>
          </p:cNvPr>
          <p:cNvSpPr/>
          <p:nvPr/>
        </p:nvSpPr>
        <p:spPr bwMode="auto">
          <a:xfrm flipV="1">
            <a:off x="5733716" y="3451514"/>
            <a:ext cx="2044416" cy="1597824"/>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116F8B48-FF3A-4072-871C-89A5D0FECF55}"/>
              </a:ext>
            </a:extLst>
          </p:cNvPr>
          <p:cNvSpPr/>
          <p:nvPr/>
        </p:nvSpPr>
        <p:spPr bwMode="auto">
          <a:xfrm flipV="1">
            <a:off x="5883120" y="3425319"/>
            <a:ext cx="1906703" cy="967839"/>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0ADD91FA-3D51-44B9-9AF5-8F35DA9A59ED}"/>
              </a:ext>
            </a:extLst>
          </p:cNvPr>
          <p:cNvSpPr/>
          <p:nvPr/>
        </p:nvSpPr>
        <p:spPr bwMode="auto">
          <a:xfrm flipV="1">
            <a:off x="5272365" y="3429423"/>
            <a:ext cx="2544843" cy="673399"/>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12DB0C2F-87E5-49B1-BDAF-354C8FC941D6}"/>
              </a:ext>
            </a:extLst>
          </p:cNvPr>
          <p:cNvSpPr/>
          <p:nvPr/>
        </p:nvSpPr>
        <p:spPr bwMode="auto">
          <a:xfrm flipV="1">
            <a:off x="5716190" y="3437755"/>
            <a:ext cx="2093001" cy="67247"/>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750E2254-A131-48A5-9286-A6520AAFDF5E}"/>
              </a:ext>
            </a:extLst>
          </p:cNvPr>
          <p:cNvSpPr/>
          <p:nvPr/>
        </p:nvSpPr>
        <p:spPr bwMode="auto">
          <a:xfrm>
            <a:off x="5187596" y="3003473"/>
            <a:ext cx="2581068" cy="425622"/>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C3163266-7342-49EC-ABA5-0549F257B856}"/>
              </a:ext>
            </a:extLst>
          </p:cNvPr>
          <p:cNvSpPr/>
          <p:nvPr/>
        </p:nvSpPr>
        <p:spPr bwMode="auto">
          <a:xfrm>
            <a:off x="5854797" y="2669543"/>
            <a:ext cx="1935026" cy="793241"/>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C7190545-888F-4201-AC79-16EBE17AFA6F}"/>
              </a:ext>
            </a:extLst>
          </p:cNvPr>
          <p:cNvSpPr/>
          <p:nvPr/>
        </p:nvSpPr>
        <p:spPr bwMode="auto">
          <a:xfrm>
            <a:off x="5600417" y="1958291"/>
            <a:ext cx="2167043" cy="1481623"/>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61F3E4B8-CC02-4186-BA36-9C979542375E}"/>
              </a:ext>
            </a:extLst>
          </p:cNvPr>
          <p:cNvSpPr/>
          <p:nvPr/>
        </p:nvSpPr>
        <p:spPr bwMode="auto">
          <a:xfrm>
            <a:off x="6383042" y="1940529"/>
            <a:ext cx="1398673" cy="1485925"/>
          </a:xfrm>
          <a:custGeom>
            <a:avLst/>
            <a:gdLst>
              <a:gd name="connsiteX0" fmla="*/ 0 w 1270000"/>
              <a:gd name="connsiteY0" fmla="*/ 0 h 2133600"/>
              <a:gd name="connsiteX1" fmla="*/ 1270000 w 1270000"/>
              <a:gd name="connsiteY1" fmla="*/ 2133600 h 2133600"/>
            </a:gdLst>
            <a:ahLst/>
            <a:cxnLst>
              <a:cxn ang="0">
                <a:pos x="connsiteX0" y="connsiteY0"/>
              </a:cxn>
              <a:cxn ang="0">
                <a:pos x="connsiteX1" y="connsiteY1"/>
              </a:cxn>
            </a:cxnLst>
            <a:rect l="l" t="t" r="r" b="b"/>
            <a:pathLst>
              <a:path w="1270000" h="2133600">
                <a:moveTo>
                  <a:pt x="0" y="0"/>
                </a:moveTo>
                <a:lnTo>
                  <a:pt x="1270000" y="2133600"/>
                </a:lnTo>
              </a:path>
            </a:pathLst>
          </a:custGeom>
          <a:noFill/>
          <a:ln w="9525" cap="flat" cmpd="sng" algn="ctr">
            <a:solidFill>
              <a:srgbClr val="0072C6"/>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83" name="Group 482">
            <a:extLst>
              <a:ext uri="{FF2B5EF4-FFF2-40B4-BE49-F238E27FC236}">
                <a16:creationId xmlns:a16="http://schemas.microsoft.com/office/drawing/2014/main" id="{87727D7C-9A30-4710-99B1-15A841B21A6B}"/>
              </a:ext>
            </a:extLst>
          </p:cNvPr>
          <p:cNvGrpSpPr/>
          <p:nvPr/>
        </p:nvGrpSpPr>
        <p:grpSpPr>
          <a:xfrm>
            <a:off x="6116334" y="1692169"/>
            <a:ext cx="493322" cy="493322"/>
            <a:chOff x="4612820" y="1377462"/>
            <a:chExt cx="503214" cy="503214"/>
          </a:xfrm>
        </p:grpSpPr>
        <p:sp>
          <p:nvSpPr>
            <p:cNvPr id="484" name="Oval 483">
              <a:extLst>
                <a:ext uri="{FF2B5EF4-FFF2-40B4-BE49-F238E27FC236}">
                  <a16:creationId xmlns:a16="http://schemas.microsoft.com/office/drawing/2014/main" id="{88A860C7-E2A1-43EA-BAF5-404A6A89A09F}"/>
                </a:ext>
              </a:extLst>
            </p:cNvPr>
            <p:cNvSpPr/>
            <p:nvPr/>
          </p:nvSpPr>
          <p:spPr bwMode="auto">
            <a:xfrm>
              <a:off x="4612820" y="1377462"/>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5" name="Freeform 5">
              <a:extLst>
                <a:ext uri="{FF2B5EF4-FFF2-40B4-BE49-F238E27FC236}">
                  <a16:creationId xmlns:a16="http://schemas.microsoft.com/office/drawing/2014/main" id="{DFB424E0-2311-4D36-AA39-2CA0F788F36E}"/>
                </a:ext>
              </a:extLst>
            </p:cNvPr>
            <p:cNvSpPr>
              <a:spLocks noEditPoints="1"/>
            </p:cNvSpPr>
            <p:nvPr/>
          </p:nvSpPr>
          <p:spPr bwMode="auto">
            <a:xfrm>
              <a:off x="4788734" y="1487339"/>
              <a:ext cx="170436" cy="2834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cmpd="sng" algn="ctr">
              <a:solidFill>
                <a:srgbClr val="002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86" name="Group 485">
            <a:extLst>
              <a:ext uri="{FF2B5EF4-FFF2-40B4-BE49-F238E27FC236}">
                <a16:creationId xmlns:a16="http://schemas.microsoft.com/office/drawing/2014/main" id="{86BD43D6-79A3-4D82-B271-A1DE707841C1}"/>
              </a:ext>
            </a:extLst>
          </p:cNvPr>
          <p:cNvGrpSpPr/>
          <p:nvPr/>
        </p:nvGrpSpPr>
        <p:grpSpPr>
          <a:xfrm>
            <a:off x="5619382" y="2407535"/>
            <a:ext cx="493322" cy="493322"/>
            <a:chOff x="5732062" y="2455315"/>
            <a:chExt cx="503214" cy="503214"/>
          </a:xfrm>
        </p:grpSpPr>
        <p:sp>
          <p:nvSpPr>
            <p:cNvPr id="487" name="Oval 486">
              <a:extLst>
                <a:ext uri="{FF2B5EF4-FFF2-40B4-BE49-F238E27FC236}">
                  <a16:creationId xmlns:a16="http://schemas.microsoft.com/office/drawing/2014/main" id="{CD547B78-DBD6-4FE7-B3D1-D387B2526173}"/>
                </a:ext>
              </a:extLst>
            </p:cNvPr>
            <p:cNvSpPr/>
            <p:nvPr/>
          </p:nvSpPr>
          <p:spPr bwMode="auto">
            <a:xfrm>
              <a:off x="5732062" y="2455315"/>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8" name="Freeform 5">
              <a:extLst>
                <a:ext uri="{FF2B5EF4-FFF2-40B4-BE49-F238E27FC236}">
                  <a16:creationId xmlns:a16="http://schemas.microsoft.com/office/drawing/2014/main" id="{104333B9-EE51-425E-A15B-0D822CEF576C}"/>
                </a:ext>
              </a:extLst>
            </p:cNvPr>
            <p:cNvSpPr>
              <a:spLocks noEditPoints="1"/>
            </p:cNvSpPr>
            <p:nvPr/>
          </p:nvSpPr>
          <p:spPr bwMode="auto">
            <a:xfrm>
              <a:off x="5839108" y="2623745"/>
              <a:ext cx="308172"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cmpd="sng" algn="ctr">
              <a:solidFill>
                <a:srgbClr val="002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89" name="Group 488">
            <a:extLst>
              <a:ext uri="{FF2B5EF4-FFF2-40B4-BE49-F238E27FC236}">
                <a16:creationId xmlns:a16="http://schemas.microsoft.com/office/drawing/2014/main" id="{F13421E0-F74D-4499-B689-242BFF9B2B75}"/>
              </a:ext>
            </a:extLst>
          </p:cNvPr>
          <p:cNvGrpSpPr/>
          <p:nvPr/>
        </p:nvGrpSpPr>
        <p:grpSpPr>
          <a:xfrm>
            <a:off x="7895612" y="1228113"/>
            <a:ext cx="493322" cy="493322"/>
            <a:chOff x="7332184" y="1470426"/>
            <a:chExt cx="503214" cy="503214"/>
          </a:xfrm>
        </p:grpSpPr>
        <p:sp>
          <p:nvSpPr>
            <p:cNvPr id="490" name="Oval 489">
              <a:extLst>
                <a:ext uri="{FF2B5EF4-FFF2-40B4-BE49-F238E27FC236}">
                  <a16:creationId xmlns:a16="http://schemas.microsoft.com/office/drawing/2014/main" id="{351D84F9-9348-4A4B-B695-7D16B3589840}"/>
                </a:ext>
              </a:extLst>
            </p:cNvPr>
            <p:cNvSpPr/>
            <p:nvPr/>
          </p:nvSpPr>
          <p:spPr bwMode="auto">
            <a:xfrm>
              <a:off x="7332184" y="1470426"/>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1" name="Forklift">
              <a:extLst>
                <a:ext uri="{FF2B5EF4-FFF2-40B4-BE49-F238E27FC236}">
                  <a16:creationId xmlns:a16="http://schemas.microsoft.com/office/drawing/2014/main" id="{94EB48F9-DCFF-4AEC-BC7A-5E263E318005}"/>
                </a:ext>
              </a:extLst>
            </p:cNvPr>
            <p:cNvSpPr>
              <a:spLocks noChangeAspect="1" noEditPoints="1"/>
            </p:cNvSpPr>
            <p:nvPr/>
          </p:nvSpPr>
          <p:spPr bwMode="auto">
            <a:xfrm>
              <a:off x="7425568" y="1575568"/>
              <a:ext cx="316447" cy="29293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92" name="Group 491">
            <a:extLst>
              <a:ext uri="{FF2B5EF4-FFF2-40B4-BE49-F238E27FC236}">
                <a16:creationId xmlns:a16="http://schemas.microsoft.com/office/drawing/2014/main" id="{EC4B16DF-418A-4EA1-AFBA-E58624E50BFF}"/>
              </a:ext>
            </a:extLst>
          </p:cNvPr>
          <p:cNvGrpSpPr/>
          <p:nvPr/>
        </p:nvGrpSpPr>
        <p:grpSpPr>
          <a:xfrm>
            <a:off x="8725453" y="1556389"/>
            <a:ext cx="493322" cy="493322"/>
            <a:chOff x="9968150" y="1433704"/>
            <a:chExt cx="503214" cy="503214"/>
          </a:xfrm>
        </p:grpSpPr>
        <p:sp>
          <p:nvSpPr>
            <p:cNvPr id="493" name="Oval 492">
              <a:extLst>
                <a:ext uri="{FF2B5EF4-FFF2-40B4-BE49-F238E27FC236}">
                  <a16:creationId xmlns:a16="http://schemas.microsoft.com/office/drawing/2014/main" id="{34B60529-CFC6-41E4-9FEF-F8C46A4E7D5B}"/>
                </a:ext>
              </a:extLst>
            </p:cNvPr>
            <p:cNvSpPr/>
            <p:nvPr/>
          </p:nvSpPr>
          <p:spPr bwMode="auto">
            <a:xfrm>
              <a:off x="9968150" y="143370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4" name="Freeform 9" title="Icon of a heart with a heartbeat monitor line through the middle">
              <a:extLst>
                <a:ext uri="{FF2B5EF4-FFF2-40B4-BE49-F238E27FC236}">
                  <a16:creationId xmlns:a16="http://schemas.microsoft.com/office/drawing/2014/main" id="{C25E2089-4719-42D6-85F5-E17BEC0D5986}"/>
                </a:ext>
              </a:extLst>
            </p:cNvPr>
            <p:cNvSpPr>
              <a:spLocks noChangeAspect="1"/>
            </p:cNvSpPr>
            <p:nvPr/>
          </p:nvSpPr>
          <p:spPr bwMode="auto">
            <a:xfrm>
              <a:off x="10072122" y="1579339"/>
              <a:ext cx="295270" cy="25004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95" name="Group 494">
            <a:extLst>
              <a:ext uri="{FF2B5EF4-FFF2-40B4-BE49-F238E27FC236}">
                <a16:creationId xmlns:a16="http://schemas.microsoft.com/office/drawing/2014/main" id="{F50F7ED4-7ACC-4755-98EA-936402BAA125}"/>
              </a:ext>
            </a:extLst>
          </p:cNvPr>
          <p:cNvGrpSpPr/>
          <p:nvPr/>
        </p:nvGrpSpPr>
        <p:grpSpPr>
          <a:xfrm>
            <a:off x="8550251" y="796491"/>
            <a:ext cx="493322" cy="493322"/>
            <a:chOff x="8648214" y="483094"/>
            <a:chExt cx="503214" cy="503214"/>
          </a:xfrm>
        </p:grpSpPr>
        <p:sp>
          <p:nvSpPr>
            <p:cNvPr id="496" name="Oval 495">
              <a:extLst>
                <a:ext uri="{FF2B5EF4-FFF2-40B4-BE49-F238E27FC236}">
                  <a16:creationId xmlns:a16="http://schemas.microsoft.com/office/drawing/2014/main" id="{0E39FEB8-5970-4F4B-8A72-0E1D169DF909}"/>
                </a:ext>
              </a:extLst>
            </p:cNvPr>
            <p:cNvSpPr/>
            <p:nvPr/>
          </p:nvSpPr>
          <p:spPr bwMode="auto">
            <a:xfrm>
              <a:off x="8648214" y="48309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7" name="Freeform 5">
              <a:extLst>
                <a:ext uri="{FF2B5EF4-FFF2-40B4-BE49-F238E27FC236}">
                  <a16:creationId xmlns:a16="http://schemas.microsoft.com/office/drawing/2014/main" id="{1DDDFDCA-4FF1-4C3D-95E9-CF55BE48020C}"/>
                </a:ext>
              </a:extLst>
            </p:cNvPr>
            <p:cNvSpPr>
              <a:spLocks noEditPoints="1"/>
            </p:cNvSpPr>
            <p:nvPr/>
          </p:nvSpPr>
          <p:spPr bwMode="auto">
            <a:xfrm>
              <a:off x="8802012" y="625417"/>
              <a:ext cx="195619" cy="21856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98" name="Group 497">
            <a:extLst>
              <a:ext uri="{FF2B5EF4-FFF2-40B4-BE49-F238E27FC236}">
                <a16:creationId xmlns:a16="http://schemas.microsoft.com/office/drawing/2014/main" id="{8B28BD7D-DEA9-4CFC-A69E-858C6A3599B4}"/>
              </a:ext>
            </a:extLst>
          </p:cNvPr>
          <p:cNvGrpSpPr/>
          <p:nvPr/>
        </p:nvGrpSpPr>
        <p:grpSpPr>
          <a:xfrm>
            <a:off x="5362977" y="1708579"/>
            <a:ext cx="493322" cy="493322"/>
            <a:chOff x="609600" y="483094"/>
            <a:chExt cx="503214" cy="503214"/>
          </a:xfrm>
        </p:grpSpPr>
        <p:sp>
          <p:nvSpPr>
            <p:cNvPr id="499" name="Oval 498">
              <a:extLst>
                <a:ext uri="{FF2B5EF4-FFF2-40B4-BE49-F238E27FC236}">
                  <a16:creationId xmlns:a16="http://schemas.microsoft.com/office/drawing/2014/main" id="{8781632B-A577-49F7-8232-D38791B105E1}"/>
                </a:ext>
              </a:extLst>
            </p:cNvPr>
            <p:cNvSpPr/>
            <p:nvPr/>
          </p:nvSpPr>
          <p:spPr bwMode="auto">
            <a:xfrm>
              <a:off x="609600" y="48309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0" name="Freeform 9">
              <a:extLst>
                <a:ext uri="{FF2B5EF4-FFF2-40B4-BE49-F238E27FC236}">
                  <a16:creationId xmlns:a16="http://schemas.microsoft.com/office/drawing/2014/main" id="{BBAF466F-4D49-4406-A774-5A9719D21BBF}"/>
                </a:ext>
              </a:extLst>
            </p:cNvPr>
            <p:cNvSpPr>
              <a:spLocks noEditPoints="1"/>
            </p:cNvSpPr>
            <p:nvPr/>
          </p:nvSpPr>
          <p:spPr bwMode="auto">
            <a:xfrm>
              <a:off x="719137" y="635838"/>
              <a:ext cx="265090" cy="197726"/>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cmpd="sng" algn="ctr">
              <a:solidFill>
                <a:srgbClr val="002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01" name="Group 500">
            <a:extLst>
              <a:ext uri="{FF2B5EF4-FFF2-40B4-BE49-F238E27FC236}">
                <a16:creationId xmlns:a16="http://schemas.microsoft.com/office/drawing/2014/main" id="{149CFE7A-DD35-4B2F-8DBC-16AFF8C2C426}"/>
              </a:ext>
            </a:extLst>
          </p:cNvPr>
          <p:cNvGrpSpPr/>
          <p:nvPr/>
        </p:nvGrpSpPr>
        <p:grpSpPr>
          <a:xfrm>
            <a:off x="6936471" y="1244538"/>
            <a:ext cx="493322" cy="493322"/>
            <a:chOff x="5960123" y="483094"/>
            <a:chExt cx="503214" cy="503214"/>
          </a:xfrm>
        </p:grpSpPr>
        <p:sp>
          <p:nvSpPr>
            <p:cNvPr id="502" name="Oval 501">
              <a:extLst>
                <a:ext uri="{FF2B5EF4-FFF2-40B4-BE49-F238E27FC236}">
                  <a16:creationId xmlns:a16="http://schemas.microsoft.com/office/drawing/2014/main" id="{553B80F1-26A0-4B30-A2EE-156C2046C00D}"/>
                </a:ext>
              </a:extLst>
            </p:cNvPr>
            <p:cNvSpPr/>
            <p:nvPr/>
          </p:nvSpPr>
          <p:spPr bwMode="auto">
            <a:xfrm>
              <a:off x="5960123" y="48309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03" name="Group 502">
              <a:extLst>
                <a:ext uri="{FF2B5EF4-FFF2-40B4-BE49-F238E27FC236}">
                  <a16:creationId xmlns:a16="http://schemas.microsoft.com/office/drawing/2014/main" id="{C6A1D42D-12F4-48CC-9226-22F1CD2899CB}"/>
                </a:ext>
              </a:extLst>
            </p:cNvPr>
            <p:cNvGrpSpPr/>
            <p:nvPr/>
          </p:nvGrpSpPr>
          <p:grpSpPr>
            <a:xfrm>
              <a:off x="6043632" y="667188"/>
              <a:ext cx="336196" cy="135027"/>
              <a:chOff x="11103157" y="4417749"/>
              <a:chExt cx="347337" cy="139502"/>
            </a:xfrm>
          </p:grpSpPr>
          <p:sp>
            <p:nvSpPr>
              <p:cNvPr id="504" name="Rectangle 503">
                <a:extLst>
                  <a:ext uri="{FF2B5EF4-FFF2-40B4-BE49-F238E27FC236}">
                    <a16:creationId xmlns:a16="http://schemas.microsoft.com/office/drawing/2014/main" id="{D5A7ED5A-6145-4184-A301-4FCD14406A78}"/>
                  </a:ext>
                </a:extLst>
              </p:cNvPr>
              <p:cNvSpPr>
                <a:spLocks noChangeArrowheads="1"/>
              </p:cNvSpPr>
              <p:nvPr/>
            </p:nvSpPr>
            <p:spPr bwMode="auto">
              <a:xfrm>
                <a:off x="11103157" y="4417749"/>
                <a:ext cx="347337" cy="139502"/>
              </a:xfrm>
              <a:prstGeom prst="rect">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Line 277">
                <a:extLst>
                  <a:ext uri="{FF2B5EF4-FFF2-40B4-BE49-F238E27FC236}">
                    <a16:creationId xmlns:a16="http://schemas.microsoft.com/office/drawing/2014/main" id="{E3CAAC05-1026-4C0D-84B7-E75FAD1BD7FB}"/>
                  </a:ext>
                </a:extLst>
              </p:cNvPr>
              <p:cNvSpPr>
                <a:spLocks noChangeShapeType="1"/>
              </p:cNvSpPr>
              <p:nvPr/>
            </p:nvSpPr>
            <p:spPr bwMode="auto">
              <a:xfrm flipH="1">
                <a:off x="11103157" y="4488923"/>
                <a:ext cx="149469"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Oval 505">
                <a:extLst>
                  <a:ext uri="{FF2B5EF4-FFF2-40B4-BE49-F238E27FC236}">
                    <a16:creationId xmlns:a16="http://schemas.microsoft.com/office/drawing/2014/main" id="{8559CCE6-5548-47F8-BF59-798D71773F74}"/>
                  </a:ext>
                </a:extLst>
              </p:cNvPr>
              <p:cNvSpPr>
                <a:spLocks noChangeArrowheads="1"/>
              </p:cNvSpPr>
              <p:nvPr/>
            </p:nvSpPr>
            <p:spPr bwMode="auto">
              <a:xfrm>
                <a:off x="11373624" y="4480383"/>
                <a:ext cx="12812" cy="14235"/>
              </a:xfrm>
              <a:prstGeom prst="ellips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7" name="Group 506">
            <a:extLst>
              <a:ext uri="{FF2B5EF4-FFF2-40B4-BE49-F238E27FC236}">
                <a16:creationId xmlns:a16="http://schemas.microsoft.com/office/drawing/2014/main" id="{43164A4E-C526-48A9-8307-0F0EC513A9C2}"/>
              </a:ext>
            </a:extLst>
          </p:cNvPr>
          <p:cNvGrpSpPr/>
          <p:nvPr/>
        </p:nvGrpSpPr>
        <p:grpSpPr>
          <a:xfrm>
            <a:off x="6213868" y="936819"/>
            <a:ext cx="493322" cy="493322"/>
            <a:chOff x="3238615" y="483094"/>
            <a:chExt cx="503214" cy="503214"/>
          </a:xfrm>
        </p:grpSpPr>
        <p:sp>
          <p:nvSpPr>
            <p:cNvPr id="508" name="Oval 507">
              <a:extLst>
                <a:ext uri="{FF2B5EF4-FFF2-40B4-BE49-F238E27FC236}">
                  <a16:creationId xmlns:a16="http://schemas.microsoft.com/office/drawing/2014/main" id="{A9BF9E25-2014-4F9C-BDF1-FFF7CFC79D64}"/>
                </a:ext>
              </a:extLst>
            </p:cNvPr>
            <p:cNvSpPr/>
            <p:nvPr/>
          </p:nvSpPr>
          <p:spPr bwMode="auto">
            <a:xfrm>
              <a:off x="3238615" y="48309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a:t>
              </a:r>
            </a:p>
          </p:txBody>
        </p:sp>
        <p:grpSp>
          <p:nvGrpSpPr>
            <p:cNvPr id="509" name="Group 508">
              <a:extLst>
                <a:ext uri="{FF2B5EF4-FFF2-40B4-BE49-F238E27FC236}">
                  <a16:creationId xmlns:a16="http://schemas.microsoft.com/office/drawing/2014/main" id="{00A470AB-6398-4747-8F76-F57B85B86003}"/>
                </a:ext>
              </a:extLst>
            </p:cNvPr>
            <p:cNvGrpSpPr/>
            <p:nvPr/>
          </p:nvGrpSpPr>
          <p:grpSpPr>
            <a:xfrm>
              <a:off x="3320632" y="635675"/>
              <a:ext cx="339180" cy="198052"/>
              <a:chOff x="11030366" y="2382953"/>
              <a:chExt cx="397040" cy="231838"/>
            </a:xfrm>
          </p:grpSpPr>
          <p:sp>
            <p:nvSpPr>
              <p:cNvPr id="510" name="Freeform 77">
                <a:extLst>
                  <a:ext uri="{FF2B5EF4-FFF2-40B4-BE49-F238E27FC236}">
                    <a16:creationId xmlns:a16="http://schemas.microsoft.com/office/drawing/2014/main" id="{4678FFA4-35F5-4353-99C7-D86650C9D854}"/>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11" name="Freeform 78">
                <a:extLst>
                  <a:ext uri="{FF2B5EF4-FFF2-40B4-BE49-F238E27FC236}">
                    <a16:creationId xmlns:a16="http://schemas.microsoft.com/office/drawing/2014/main" id="{B8B341B5-4C33-4A9C-A6CC-2D810670AF04}"/>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2" name="Group 511">
            <a:extLst>
              <a:ext uri="{FF2B5EF4-FFF2-40B4-BE49-F238E27FC236}">
                <a16:creationId xmlns:a16="http://schemas.microsoft.com/office/drawing/2014/main" id="{A947DD18-AEB1-459A-A085-F644F5C5C72B}"/>
              </a:ext>
            </a:extLst>
          </p:cNvPr>
          <p:cNvGrpSpPr/>
          <p:nvPr/>
        </p:nvGrpSpPr>
        <p:grpSpPr>
          <a:xfrm>
            <a:off x="9512961" y="1505793"/>
            <a:ext cx="493322" cy="493322"/>
            <a:chOff x="9703715" y="1535491"/>
            <a:chExt cx="503214" cy="503214"/>
          </a:xfrm>
        </p:grpSpPr>
        <p:sp>
          <p:nvSpPr>
            <p:cNvPr id="513" name="Oval 512">
              <a:extLst>
                <a:ext uri="{FF2B5EF4-FFF2-40B4-BE49-F238E27FC236}">
                  <a16:creationId xmlns:a16="http://schemas.microsoft.com/office/drawing/2014/main" id="{DD7FA21B-8859-4974-9829-E723F2919DF9}"/>
                </a:ext>
              </a:extLst>
            </p:cNvPr>
            <p:cNvSpPr/>
            <p:nvPr/>
          </p:nvSpPr>
          <p:spPr bwMode="auto">
            <a:xfrm>
              <a:off x="9703715" y="1535491"/>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4" name="Freeform 9">
              <a:extLst>
                <a:ext uri="{FF2B5EF4-FFF2-40B4-BE49-F238E27FC236}">
                  <a16:creationId xmlns:a16="http://schemas.microsoft.com/office/drawing/2014/main" id="{8725AC2B-FA1E-4C70-BEF2-7897772511BE}"/>
                </a:ext>
              </a:extLst>
            </p:cNvPr>
            <p:cNvSpPr>
              <a:spLocks noEditPoints="1"/>
            </p:cNvSpPr>
            <p:nvPr/>
          </p:nvSpPr>
          <p:spPr bwMode="auto">
            <a:xfrm>
              <a:off x="9852348" y="1644207"/>
              <a:ext cx="278841" cy="285782"/>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5" name="Freeform 10">
              <a:extLst>
                <a:ext uri="{FF2B5EF4-FFF2-40B4-BE49-F238E27FC236}">
                  <a16:creationId xmlns:a16="http://schemas.microsoft.com/office/drawing/2014/main" id="{0EA471C4-2066-41AF-B75F-E84C266385A9}"/>
                </a:ext>
              </a:extLst>
            </p:cNvPr>
            <p:cNvSpPr>
              <a:spLocks noEditPoints="1"/>
            </p:cNvSpPr>
            <p:nvPr/>
          </p:nvSpPr>
          <p:spPr bwMode="auto">
            <a:xfrm>
              <a:off x="9779456" y="1765693"/>
              <a:ext cx="159668" cy="163139"/>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16" name="Group 515">
            <a:extLst>
              <a:ext uri="{FF2B5EF4-FFF2-40B4-BE49-F238E27FC236}">
                <a16:creationId xmlns:a16="http://schemas.microsoft.com/office/drawing/2014/main" id="{F0B84F3C-244D-40F3-9510-C76CBE99F8BA}"/>
              </a:ext>
            </a:extLst>
          </p:cNvPr>
          <p:cNvGrpSpPr/>
          <p:nvPr/>
        </p:nvGrpSpPr>
        <p:grpSpPr>
          <a:xfrm>
            <a:off x="4928979" y="2761415"/>
            <a:ext cx="493322" cy="493322"/>
            <a:chOff x="609600" y="2126995"/>
            <a:chExt cx="503214" cy="503214"/>
          </a:xfrm>
        </p:grpSpPr>
        <p:sp>
          <p:nvSpPr>
            <p:cNvPr id="517" name="Oval 516">
              <a:extLst>
                <a:ext uri="{FF2B5EF4-FFF2-40B4-BE49-F238E27FC236}">
                  <a16:creationId xmlns:a16="http://schemas.microsoft.com/office/drawing/2014/main" id="{3AB600F4-35AD-4971-B5E5-26DE3DB0575A}"/>
                </a:ext>
              </a:extLst>
            </p:cNvPr>
            <p:cNvSpPr/>
            <p:nvPr/>
          </p:nvSpPr>
          <p:spPr bwMode="auto">
            <a:xfrm>
              <a:off x="609600" y="2126995"/>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8" name="DeveloperTools_EC7A">
              <a:extLst>
                <a:ext uri="{FF2B5EF4-FFF2-40B4-BE49-F238E27FC236}">
                  <a16:creationId xmlns:a16="http://schemas.microsoft.com/office/drawing/2014/main" id="{CD4E7CB6-1BAF-4087-8531-0839E91FA192}"/>
                </a:ext>
              </a:extLst>
            </p:cNvPr>
            <p:cNvSpPr>
              <a:spLocks noChangeAspect="1" noEditPoints="1"/>
            </p:cNvSpPr>
            <p:nvPr/>
          </p:nvSpPr>
          <p:spPr bwMode="auto">
            <a:xfrm>
              <a:off x="771561" y="2231868"/>
              <a:ext cx="198342" cy="3125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19" name="Group 518">
            <a:extLst>
              <a:ext uri="{FF2B5EF4-FFF2-40B4-BE49-F238E27FC236}">
                <a16:creationId xmlns:a16="http://schemas.microsoft.com/office/drawing/2014/main" id="{C42AF09A-3592-4E16-9729-53AFA7DF5669}"/>
              </a:ext>
            </a:extLst>
          </p:cNvPr>
          <p:cNvGrpSpPr/>
          <p:nvPr/>
        </p:nvGrpSpPr>
        <p:grpSpPr>
          <a:xfrm>
            <a:off x="5492034" y="3262373"/>
            <a:ext cx="493322" cy="493322"/>
            <a:chOff x="3244585" y="2283803"/>
            <a:chExt cx="503214" cy="503214"/>
          </a:xfrm>
        </p:grpSpPr>
        <p:sp>
          <p:nvSpPr>
            <p:cNvPr id="520" name="Oval 519">
              <a:extLst>
                <a:ext uri="{FF2B5EF4-FFF2-40B4-BE49-F238E27FC236}">
                  <a16:creationId xmlns:a16="http://schemas.microsoft.com/office/drawing/2014/main" id="{1F69AC23-5C2A-4E8C-B03E-333FE41AA8B2}"/>
                </a:ext>
              </a:extLst>
            </p:cNvPr>
            <p:cNvSpPr/>
            <p:nvPr/>
          </p:nvSpPr>
          <p:spPr bwMode="auto">
            <a:xfrm>
              <a:off x="3244585" y="2283803"/>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1" name="Freeform 41">
              <a:extLst>
                <a:ext uri="{FF2B5EF4-FFF2-40B4-BE49-F238E27FC236}">
                  <a16:creationId xmlns:a16="http://schemas.microsoft.com/office/drawing/2014/main" id="{88337DBA-9484-4BB1-B841-078C3E1E15D5}"/>
                </a:ext>
              </a:extLst>
            </p:cNvPr>
            <p:cNvSpPr>
              <a:spLocks noEditPoints="1"/>
            </p:cNvSpPr>
            <p:nvPr/>
          </p:nvSpPr>
          <p:spPr bwMode="auto">
            <a:xfrm>
              <a:off x="3310201" y="2409641"/>
              <a:ext cx="371982" cy="232489"/>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2" name="Group 521">
            <a:extLst>
              <a:ext uri="{FF2B5EF4-FFF2-40B4-BE49-F238E27FC236}">
                <a16:creationId xmlns:a16="http://schemas.microsoft.com/office/drawing/2014/main" id="{C697641B-2E06-4245-A2F5-19B192771C15}"/>
              </a:ext>
            </a:extLst>
          </p:cNvPr>
          <p:cNvGrpSpPr/>
          <p:nvPr/>
        </p:nvGrpSpPr>
        <p:grpSpPr>
          <a:xfrm>
            <a:off x="10068635" y="2588092"/>
            <a:ext cx="493322" cy="493322"/>
            <a:chOff x="11021086" y="2229834"/>
            <a:chExt cx="503214" cy="503214"/>
          </a:xfrm>
        </p:grpSpPr>
        <p:sp>
          <p:nvSpPr>
            <p:cNvPr id="523" name="Oval 522">
              <a:extLst>
                <a:ext uri="{FF2B5EF4-FFF2-40B4-BE49-F238E27FC236}">
                  <a16:creationId xmlns:a16="http://schemas.microsoft.com/office/drawing/2014/main" id="{E84D92FE-CC37-4E72-A8E0-80D3DDAED977}"/>
                </a:ext>
              </a:extLst>
            </p:cNvPr>
            <p:cNvSpPr/>
            <p:nvPr/>
          </p:nvSpPr>
          <p:spPr bwMode="auto">
            <a:xfrm>
              <a:off x="11021086" y="2229834"/>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4" name="Airplane_E709">
              <a:extLst>
                <a:ext uri="{FF2B5EF4-FFF2-40B4-BE49-F238E27FC236}">
                  <a16:creationId xmlns:a16="http://schemas.microsoft.com/office/drawing/2014/main" id="{043D6DE2-C246-46DF-86DE-E208286A923C}"/>
                </a:ext>
              </a:extLst>
            </p:cNvPr>
            <p:cNvSpPr>
              <a:spLocks noChangeAspect="1"/>
            </p:cNvSpPr>
            <p:nvPr/>
          </p:nvSpPr>
          <p:spPr bwMode="auto">
            <a:xfrm>
              <a:off x="11151988" y="2339838"/>
              <a:ext cx="279511" cy="28320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5" name="Group 524">
            <a:extLst>
              <a:ext uri="{FF2B5EF4-FFF2-40B4-BE49-F238E27FC236}">
                <a16:creationId xmlns:a16="http://schemas.microsoft.com/office/drawing/2014/main" id="{2D877E26-C543-487F-97CC-837BB4E3DC37}"/>
              </a:ext>
            </a:extLst>
          </p:cNvPr>
          <p:cNvGrpSpPr/>
          <p:nvPr/>
        </p:nvGrpSpPr>
        <p:grpSpPr>
          <a:xfrm>
            <a:off x="9590459" y="3144305"/>
            <a:ext cx="493322" cy="493322"/>
            <a:chOff x="8602206" y="4050679"/>
            <a:chExt cx="503214" cy="503214"/>
          </a:xfrm>
        </p:grpSpPr>
        <p:sp>
          <p:nvSpPr>
            <p:cNvPr id="526" name="Oval 525">
              <a:extLst>
                <a:ext uri="{FF2B5EF4-FFF2-40B4-BE49-F238E27FC236}">
                  <a16:creationId xmlns:a16="http://schemas.microsoft.com/office/drawing/2014/main" id="{585B6061-CB3A-4AE3-9D90-FDABC6096449}"/>
                </a:ext>
              </a:extLst>
            </p:cNvPr>
            <p:cNvSpPr/>
            <p:nvPr/>
          </p:nvSpPr>
          <p:spPr bwMode="auto">
            <a:xfrm>
              <a:off x="8602206" y="4050679"/>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27" name="Group 196">
              <a:extLst>
                <a:ext uri="{FF2B5EF4-FFF2-40B4-BE49-F238E27FC236}">
                  <a16:creationId xmlns:a16="http://schemas.microsoft.com/office/drawing/2014/main" id="{FA94CEEC-8E94-4086-BEC2-FDB226CE62B6}"/>
                </a:ext>
              </a:extLst>
            </p:cNvPr>
            <p:cNvGrpSpPr>
              <a:grpSpLocks noChangeAspect="1"/>
            </p:cNvGrpSpPr>
            <p:nvPr/>
          </p:nvGrpSpPr>
          <p:grpSpPr bwMode="auto">
            <a:xfrm>
              <a:off x="8767404" y="4147159"/>
              <a:ext cx="172818" cy="329304"/>
              <a:chOff x="7261" y="805"/>
              <a:chExt cx="127" cy="242"/>
            </a:xfrm>
          </p:grpSpPr>
          <p:sp>
            <p:nvSpPr>
              <p:cNvPr id="528" name="Freeform 197">
                <a:extLst>
                  <a:ext uri="{FF2B5EF4-FFF2-40B4-BE49-F238E27FC236}">
                    <a16:creationId xmlns:a16="http://schemas.microsoft.com/office/drawing/2014/main" id="{4C44EC00-A0BE-4DE9-93F6-4B693F04E653}"/>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198">
                <a:extLst>
                  <a:ext uri="{FF2B5EF4-FFF2-40B4-BE49-F238E27FC236}">
                    <a16:creationId xmlns:a16="http://schemas.microsoft.com/office/drawing/2014/main" id="{ACFF86E6-CA20-4DC5-8049-0DF0A978A6F4}"/>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199">
                <a:extLst>
                  <a:ext uri="{FF2B5EF4-FFF2-40B4-BE49-F238E27FC236}">
                    <a16:creationId xmlns:a16="http://schemas.microsoft.com/office/drawing/2014/main" id="{9AE61BD0-B47F-438A-B181-149B4B62030F}"/>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200">
                <a:extLst>
                  <a:ext uri="{FF2B5EF4-FFF2-40B4-BE49-F238E27FC236}">
                    <a16:creationId xmlns:a16="http://schemas.microsoft.com/office/drawing/2014/main" id="{965CFF02-3571-4D14-9FA3-0793DDE92C41}"/>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Oval 201">
                <a:extLst>
                  <a:ext uri="{FF2B5EF4-FFF2-40B4-BE49-F238E27FC236}">
                    <a16:creationId xmlns:a16="http://schemas.microsoft.com/office/drawing/2014/main" id="{207FC3DB-B19E-4D4E-A446-336EB336518C}"/>
                  </a:ext>
                </a:extLst>
              </p:cNvPr>
              <p:cNvSpPr>
                <a:spLocks noChangeArrowheads="1"/>
              </p:cNvSpPr>
              <p:nvPr/>
            </p:nvSpPr>
            <p:spPr bwMode="auto">
              <a:xfrm>
                <a:off x="7287" y="878"/>
                <a:ext cx="9" cy="8"/>
              </a:xfrm>
              <a:prstGeom prst="ellipse">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Oval 202">
                <a:extLst>
                  <a:ext uri="{FF2B5EF4-FFF2-40B4-BE49-F238E27FC236}">
                    <a16:creationId xmlns:a16="http://schemas.microsoft.com/office/drawing/2014/main" id="{DA21274F-D3C6-4606-86EB-D95A2AC33FCB}"/>
                  </a:ext>
                </a:extLst>
              </p:cNvPr>
              <p:cNvSpPr>
                <a:spLocks noChangeArrowheads="1"/>
              </p:cNvSpPr>
              <p:nvPr/>
            </p:nvSpPr>
            <p:spPr bwMode="auto">
              <a:xfrm>
                <a:off x="7287" y="923"/>
                <a:ext cx="9" cy="8"/>
              </a:xfrm>
              <a:prstGeom prst="ellipse">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Oval 203">
                <a:extLst>
                  <a:ext uri="{FF2B5EF4-FFF2-40B4-BE49-F238E27FC236}">
                    <a16:creationId xmlns:a16="http://schemas.microsoft.com/office/drawing/2014/main" id="{9A592630-C549-4F1A-A782-F04E5F34B8A6}"/>
                  </a:ext>
                </a:extLst>
              </p:cNvPr>
              <p:cNvSpPr>
                <a:spLocks noChangeArrowheads="1"/>
              </p:cNvSpPr>
              <p:nvPr/>
            </p:nvSpPr>
            <p:spPr bwMode="auto">
              <a:xfrm>
                <a:off x="7287" y="967"/>
                <a:ext cx="9" cy="8"/>
              </a:xfrm>
              <a:prstGeom prst="ellipse">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5" name="Group 534">
            <a:extLst>
              <a:ext uri="{FF2B5EF4-FFF2-40B4-BE49-F238E27FC236}">
                <a16:creationId xmlns:a16="http://schemas.microsoft.com/office/drawing/2014/main" id="{A72D86AA-9E98-4534-9226-C45834289FA9}"/>
              </a:ext>
            </a:extLst>
          </p:cNvPr>
          <p:cNvGrpSpPr/>
          <p:nvPr/>
        </p:nvGrpSpPr>
        <p:grpSpPr>
          <a:xfrm>
            <a:off x="5464581" y="4821352"/>
            <a:ext cx="493322" cy="493322"/>
            <a:chOff x="623011" y="3950128"/>
            <a:chExt cx="503214" cy="503214"/>
          </a:xfrm>
        </p:grpSpPr>
        <p:sp>
          <p:nvSpPr>
            <p:cNvPr id="536" name="Oval 535">
              <a:extLst>
                <a:ext uri="{FF2B5EF4-FFF2-40B4-BE49-F238E27FC236}">
                  <a16:creationId xmlns:a16="http://schemas.microsoft.com/office/drawing/2014/main" id="{625CD1E8-A67D-44F9-A6D2-A3405E78D72C}"/>
                </a:ext>
              </a:extLst>
            </p:cNvPr>
            <p:cNvSpPr/>
            <p:nvPr/>
          </p:nvSpPr>
          <p:spPr bwMode="auto">
            <a:xfrm>
              <a:off x="623011" y="3950128"/>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7" name="Freeform 25">
              <a:extLst>
                <a:ext uri="{FF2B5EF4-FFF2-40B4-BE49-F238E27FC236}">
                  <a16:creationId xmlns:a16="http://schemas.microsoft.com/office/drawing/2014/main" id="{100FBB15-06D3-4555-B398-22E24E70641A}"/>
                </a:ext>
              </a:extLst>
            </p:cNvPr>
            <p:cNvSpPr>
              <a:spLocks noEditPoints="1"/>
            </p:cNvSpPr>
            <p:nvPr/>
          </p:nvSpPr>
          <p:spPr bwMode="auto">
            <a:xfrm>
              <a:off x="725779" y="4056311"/>
              <a:ext cx="297678" cy="29084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rgbClr val="002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38" name="Group 537">
            <a:extLst>
              <a:ext uri="{FF2B5EF4-FFF2-40B4-BE49-F238E27FC236}">
                <a16:creationId xmlns:a16="http://schemas.microsoft.com/office/drawing/2014/main" id="{989E9AC6-3631-4C49-9844-4D0690C0E277}"/>
              </a:ext>
            </a:extLst>
          </p:cNvPr>
          <p:cNvGrpSpPr/>
          <p:nvPr/>
        </p:nvGrpSpPr>
        <p:grpSpPr>
          <a:xfrm>
            <a:off x="5656044" y="4132299"/>
            <a:ext cx="493322" cy="493322"/>
            <a:chOff x="3417019" y="4035747"/>
            <a:chExt cx="503214" cy="503214"/>
          </a:xfrm>
        </p:grpSpPr>
        <p:sp>
          <p:nvSpPr>
            <p:cNvPr id="539" name="Oval 538">
              <a:extLst>
                <a:ext uri="{FF2B5EF4-FFF2-40B4-BE49-F238E27FC236}">
                  <a16:creationId xmlns:a16="http://schemas.microsoft.com/office/drawing/2014/main" id="{9E0C4185-8C84-4438-9CBC-B744DB5F4075}"/>
                </a:ext>
              </a:extLst>
            </p:cNvPr>
            <p:cNvSpPr/>
            <p:nvPr/>
          </p:nvSpPr>
          <p:spPr bwMode="auto">
            <a:xfrm>
              <a:off x="3417019" y="4035747"/>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0" name="building_5">
              <a:extLst>
                <a:ext uri="{FF2B5EF4-FFF2-40B4-BE49-F238E27FC236}">
                  <a16:creationId xmlns:a16="http://schemas.microsoft.com/office/drawing/2014/main" id="{DD2EC322-3D8F-4FBB-A3BA-97290A68B556}"/>
                </a:ext>
              </a:extLst>
            </p:cNvPr>
            <p:cNvSpPr>
              <a:spLocks noChangeAspect="1" noEditPoints="1"/>
            </p:cNvSpPr>
            <p:nvPr/>
          </p:nvSpPr>
          <p:spPr bwMode="auto">
            <a:xfrm>
              <a:off x="3534759" y="4131621"/>
              <a:ext cx="286784" cy="31146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1" name="Group 540">
            <a:extLst>
              <a:ext uri="{FF2B5EF4-FFF2-40B4-BE49-F238E27FC236}">
                <a16:creationId xmlns:a16="http://schemas.microsoft.com/office/drawing/2014/main" id="{6EC65EC8-B838-4E19-A9AD-F3C0195DBB2A}"/>
              </a:ext>
            </a:extLst>
          </p:cNvPr>
          <p:cNvGrpSpPr/>
          <p:nvPr/>
        </p:nvGrpSpPr>
        <p:grpSpPr>
          <a:xfrm>
            <a:off x="10123214" y="3732442"/>
            <a:ext cx="493322" cy="493322"/>
            <a:chOff x="10326205" y="3806789"/>
            <a:chExt cx="503214" cy="503214"/>
          </a:xfrm>
        </p:grpSpPr>
        <p:sp>
          <p:nvSpPr>
            <p:cNvPr id="542" name="Oval 541">
              <a:extLst>
                <a:ext uri="{FF2B5EF4-FFF2-40B4-BE49-F238E27FC236}">
                  <a16:creationId xmlns:a16="http://schemas.microsoft.com/office/drawing/2014/main" id="{2EF9775D-D1C7-42D9-BF1B-5A8C9C51516E}"/>
                </a:ext>
              </a:extLst>
            </p:cNvPr>
            <p:cNvSpPr/>
            <p:nvPr/>
          </p:nvSpPr>
          <p:spPr bwMode="auto">
            <a:xfrm>
              <a:off x="10326205" y="3806789"/>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3" name="money" title="Icon of a creditcard with signal lines on top">
              <a:extLst>
                <a:ext uri="{FF2B5EF4-FFF2-40B4-BE49-F238E27FC236}">
                  <a16:creationId xmlns:a16="http://schemas.microsoft.com/office/drawing/2014/main" id="{1207359A-3654-409B-8CC8-A435E1BE2599}"/>
                </a:ext>
              </a:extLst>
            </p:cNvPr>
            <p:cNvSpPr>
              <a:spLocks noChangeAspect="1" noEditPoints="1"/>
            </p:cNvSpPr>
            <p:nvPr/>
          </p:nvSpPr>
          <p:spPr bwMode="auto">
            <a:xfrm>
              <a:off x="10478560" y="3915624"/>
              <a:ext cx="198504" cy="272356"/>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4" name="Group 543">
            <a:extLst>
              <a:ext uri="{FF2B5EF4-FFF2-40B4-BE49-F238E27FC236}">
                <a16:creationId xmlns:a16="http://schemas.microsoft.com/office/drawing/2014/main" id="{158DE107-B7CF-439C-B1D9-45D35419BDBF}"/>
              </a:ext>
            </a:extLst>
          </p:cNvPr>
          <p:cNvGrpSpPr/>
          <p:nvPr/>
        </p:nvGrpSpPr>
        <p:grpSpPr>
          <a:xfrm>
            <a:off x="6218553" y="4807379"/>
            <a:ext cx="493322" cy="493322"/>
            <a:chOff x="4755879" y="5002171"/>
            <a:chExt cx="503214" cy="503214"/>
          </a:xfrm>
        </p:grpSpPr>
        <p:sp>
          <p:nvSpPr>
            <p:cNvPr id="545" name="Oval 544">
              <a:extLst>
                <a:ext uri="{FF2B5EF4-FFF2-40B4-BE49-F238E27FC236}">
                  <a16:creationId xmlns:a16="http://schemas.microsoft.com/office/drawing/2014/main" id="{5792E0B1-FAB6-4066-B75E-3EB2F67287CE}"/>
                </a:ext>
              </a:extLst>
            </p:cNvPr>
            <p:cNvSpPr/>
            <p:nvPr/>
          </p:nvSpPr>
          <p:spPr bwMode="auto">
            <a:xfrm>
              <a:off x="4755879" y="5002171"/>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6" name="Freeform 5">
              <a:extLst>
                <a:ext uri="{FF2B5EF4-FFF2-40B4-BE49-F238E27FC236}">
                  <a16:creationId xmlns:a16="http://schemas.microsoft.com/office/drawing/2014/main" id="{D85511EC-4AFF-4F97-9288-9870A4E7CC18}"/>
                </a:ext>
              </a:extLst>
            </p:cNvPr>
            <p:cNvSpPr>
              <a:spLocks noEditPoints="1"/>
            </p:cNvSpPr>
            <p:nvPr/>
          </p:nvSpPr>
          <p:spPr bwMode="auto">
            <a:xfrm>
              <a:off x="4838912" y="5141375"/>
              <a:ext cx="337149" cy="22480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cmpd="sng" algn="ctr">
              <a:solidFill>
                <a:srgbClr val="002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7" name="Group 546">
            <a:extLst>
              <a:ext uri="{FF2B5EF4-FFF2-40B4-BE49-F238E27FC236}">
                <a16:creationId xmlns:a16="http://schemas.microsoft.com/office/drawing/2014/main" id="{933743BE-1492-4421-9491-155368022F46}"/>
              </a:ext>
            </a:extLst>
          </p:cNvPr>
          <p:cNvGrpSpPr/>
          <p:nvPr/>
        </p:nvGrpSpPr>
        <p:grpSpPr>
          <a:xfrm>
            <a:off x="7559501" y="5839937"/>
            <a:ext cx="493322" cy="493322"/>
            <a:chOff x="2016142" y="4990207"/>
            <a:chExt cx="503214" cy="503214"/>
          </a:xfrm>
        </p:grpSpPr>
        <p:sp>
          <p:nvSpPr>
            <p:cNvPr id="548" name="Oval 547">
              <a:extLst>
                <a:ext uri="{FF2B5EF4-FFF2-40B4-BE49-F238E27FC236}">
                  <a16:creationId xmlns:a16="http://schemas.microsoft.com/office/drawing/2014/main" id="{4D71A6C2-F3C0-4A5F-AF4B-7B6A8CB5BBDC}"/>
                </a:ext>
              </a:extLst>
            </p:cNvPr>
            <p:cNvSpPr/>
            <p:nvPr/>
          </p:nvSpPr>
          <p:spPr bwMode="auto">
            <a:xfrm>
              <a:off x="2016142" y="4990207"/>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9" name="Freeform 5">
              <a:extLst>
                <a:ext uri="{FF2B5EF4-FFF2-40B4-BE49-F238E27FC236}">
                  <a16:creationId xmlns:a16="http://schemas.microsoft.com/office/drawing/2014/main" id="{7CD13CEF-0D2F-4917-A936-FE8A0D48DA12}"/>
                </a:ext>
              </a:extLst>
            </p:cNvPr>
            <p:cNvSpPr>
              <a:spLocks noEditPoints="1"/>
            </p:cNvSpPr>
            <p:nvPr/>
          </p:nvSpPr>
          <p:spPr bwMode="auto">
            <a:xfrm>
              <a:off x="2095665" y="5152129"/>
              <a:ext cx="344169" cy="179371"/>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643C4443-315B-4652-BEA0-DC891215B3DA}"/>
              </a:ext>
            </a:extLst>
          </p:cNvPr>
          <p:cNvGrpSpPr/>
          <p:nvPr/>
        </p:nvGrpSpPr>
        <p:grpSpPr>
          <a:xfrm>
            <a:off x="8868760" y="4779439"/>
            <a:ext cx="493322" cy="493322"/>
            <a:chOff x="7287075" y="5031482"/>
            <a:chExt cx="503214" cy="503214"/>
          </a:xfrm>
        </p:grpSpPr>
        <p:sp>
          <p:nvSpPr>
            <p:cNvPr id="551" name="Oval 550">
              <a:extLst>
                <a:ext uri="{FF2B5EF4-FFF2-40B4-BE49-F238E27FC236}">
                  <a16:creationId xmlns:a16="http://schemas.microsoft.com/office/drawing/2014/main" id="{999BD7F7-4C8A-444A-BF18-631CE2D692F1}"/>
                </a:ext>
              </a:extLst>
            </p:cNvPr>
            <p:cNvSpPr/>
            <p:nvPr/>
          </p:nvSpPr>
          <p:spPr bwMode="auto">
            <a:xfrm>
              <a:off x="7287075" y="5031482"/>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2" name="location_3" title="Icon of a map with a pin in it">
              <a:extLst>
                <a:ext uri="{FF2B5EF4-FFF2-40B4-BE49-F238E27FC236}">
                  <a16:creationId xmlns:a16="http://schemas.microsoft.com/office/drawing/2014/main" id="{01219110-6D3F-4EA3-B95E-7482431792F1}"/>
                </a:ext>
              </a:extLst>
            </p:cNvPr>
            <p:cNvSpPr>
              <a:spLocks noChangeAspect="1" noEditPoints="1"/>
            </p:cNvSpPr>
            <p:nvPr/>
          </p:nvSpPr>
          <p:spPr bwMode="auto">
            <a:xfrm>
              <a:off x="7396806" y="5154371"/>
              <a:ext cx="283752" cy="238386"/>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53" name="Group 552">
            <a:extLst>
              <a:ext uri="{FF2B5EF4-FFF2-40B4-BE49-F238E27FC236}">
                <a16:creationId xmlns:a16="http://schemas.microsoft.com/office/drawing/2014/main" id="{98A0ADA7-5711-4004-A95F-1360085BC591}"/>
              </a:ext>
            </a:extLst>
          </p:cNvPr>
          <p:cNvGrpSpPr/>
          <p:nvPr/>
        </p:nvGrpSpPr>
        <p:grpSpPr>
          <a:xfrm>
            <a:off x="8056068" y="5224609"/>
            <a:ext cx="493322" cy="493322"/>
            <a:chOff x="6072070" y="5944680"/>
            <a:chExt cx="503214" cy="503214"/>
          </a:xfrm>
        </p:grpSpPr>
        <p:sp>
          <p:nvSpPr>
            <p:cNvPr id="554" name="Oval 553">
              <a:extLst>
                <a:ext uri="{FF2B5EF4-FFF2-40B4-BE49-F238E27FC236}">
                  <a16:creationId xmlns:a16="http://schemas.microsoft.com/office/drawing/2014/main" id="{9742945A-0F85-46FF-A9AD-33CFC04BA8B3}"/>
                </a:ext>
              </a:extLst>
            </p:cNvPr>
            <p:cNvSpPr/>
            <p:nvPr/>
          </p:nvSpPr>
          <p:spPr bwMode="auto">
            <a:xfrm>
              <a:off x="6072070" y="5944680"/>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5" name="ShoppingCart_E7BF">
              <a:extLst>
                <a:ext uri="{FF2B5EF4-FFF2-40B4-BE49-F238E27FC236}">
                  <a16:creationId xmlns:a16="http://schemas.microsoft.com/office/drawing/2014/main" id="{79E005CB-7A33-4770-AB18-C752626CD067}"/>
                </a:ext>
              </a:extLst>
            </p:cNvPr>
            <p:cNvSpPr>
              <a:spLocks noChangeAspect="1" noEditPoints="1"/>
            </p:cNvSpPr>
            <p:nvPr/>
          </p:nvSpPr>
          <p:spPr bwMode="auto">
            <a:xfrm>
              <a:off x="6163859" y="6087030"/>
              <a:ext cx="319636" cy="27180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56" name="Group 555">
            <a:extLst>
              <a:ext uri="{FF2B5EF4-FFF2-40B4-BE49-F238E27FC236}">
                <a16:creationId xmlns:a16="http://schemas.microsoft.com/office/drawing/2014/main" id="{255823D1-98C0-47A9-A89B-8ACB8EA853D2}"/>
              </a:ext>
            </a:extLst>
          </p:cNvPr>
          <p:cNvGrpSpPr/>
          <p:nvPr/>
        </p:nvGrpSpPr>
        <p:grpSpPr>
          <a:xfrm>
            <a:off x="6344229" y="5559274"/>
            <a:ext cx="493322" cy="493322"/>
            <a:chOff x="6471444" y="5670253"/>
            <a:chExt cx="503214" cy="503214"/>
          </a:xfrm>
        </p:grpSpPr>
        <p:sp>
          <p:nvSpPr>
            <p:cNvPr id="557" name="Oval 556">
              <a:extLst>
                <a:ext uri="{FF2B5EF4-FFF2-40B4-BE49-F238E27FC236}">
                  <a16:creationId xmlns:a16="http://schemas.microsoft.com/office/drawing/2014/main" id="{4671868B-ADAF-40DE-8C85-AF60CDA1B0C3}"/>
                </a:ext>
              </a:extLst>
            </p:cNvPr>
            <p:cNvSpPr/>
            <p:nvPr/>
          </p:nvSpPr>
          <p:spPr bwMode="auto">
            <a:xfrm>
              <a:off x="6471444" y="5670253"/>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8" name="Rectangle 557">
              <a:extLst>
                <a:ext uri="{FF2B5EF4-FFF2-40B4-BE49-F238E27FC236}">
                  <a16:creationId xmlns:a16="http://schemas.microsoft.com/office/drawing/2014/main" id="{2EE5D843-08B2-4DE3-8F0B-AAB3E7B35368}"/>
                </a:ext>
              </a:extLst>
            </p:cNvPr>
            <p:cNvSpPr>
              <a:spLocks noChangeArrowheads="1"/>
            </p:cNvSpPr>
            <p:nvPr/>
          </p:nvSpPr>
          <p:spPr bwMode="auto">
            <a:xfrm>
              <a:off x="6589397" y="5781669"/>
              <a:ext cx="269489" cy="151793"/>
            </a:xfrm>
            <a:prstGeom prst="rect">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59" name="Freeform 6">
              <a:extLst>
                <a:ext uri="{FF2B5EF4-FFF2-40B4-BE49-F238E27FC236}">
                  <a16:creationId xmlns:a16="http://schemas.microsoft.com/office/drawing/2014/main" id="{B4C16AC4-F04F-40B9-9592-0A42E42DDC97}"/>
                </a:ext>
              </a:extLst>
            </p:cNvPr>
            <p:cNvSpPr>
              <a:spLocks/>
            </p:cNvSpPr>
            <p:nvPr/>
          </p:nvSpPr>
          <p:spPr bwMode="auto">
            <a:xfrm>
              <a:off x="6597097" y="6006059"/>
              <a:ext cx="254090" cy="40698"/>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60" name="Line 7">
              <a:extLst>
                <a:ext uri="{FF2B5EF4-FFF2-40B4-BE49-F238E27FC236}">
                  <a16:creationId xmlns:a16="http://schemas.microsoft.com/office/drawing/2014/main" id="{CEC18BB1-A2B1-49CA-9EF9-5ECD9D8DBA56}"/>
                </a:ext>
              </a:extLst>
            </p:cNvPr>
            <p:cNvSpPr>
              <a:spLocks noChangeShapeType="1"/>
            </p:cNvSpPr>
            <p:nvPr/>
          </p:nvSpPr>
          <p:spPr bwMode="auto">
            <a:xfrm>
              <a:off x="6724691" y="5933462"/>
              <a:ext cx="0" cy="39598"/>
            </a:xfrm>
            <a:prstGeom prst="line">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61" name="Line 8">
              <a:extLst>
                <a:ext uri="{FF2B5EF4-FFF2-40B4-BE49-F238E27FC236}">
                  <a16:creationId xmlns:a16="http://schemas.microsoft.com/office/drawing/2014/main" id="{3B1E0451-77DC-42C2-AC10-68A362D1F576}"/>
                </a:ext>
              </a:extLst>
            </p:cNvPr>
            <p:cNvSpPr>
              <a:spLocks noChangeShapeType="1"/>
            </p:cNvSpPr>
            <p:nvPr/>
          </p:nvSpPr>
          <p:spPr bwMode="auto">
            <a:xfrm>
              <a:off x="6676293" y="5970860"/>
              <a:ext cx="94596" cy="0"/>
            </a:xfrm>
            <a:prstGeom prst="line">
              <a:avLst/>
            </a:prstGeom>
            <a:noFill/>
            <a:ln w="15875" cap="rnd">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62" name="Group 561">
            <a:extLst>
              <a:ext uri="{FF2B5EF4-FFF2-40B4-BE49-F238E27FC236}">
                <a16:creationId xmlns:a16="http://schemas.microsoft.com/office/drawing/2014/main" id="{B19C5DF1-DAB3-4394-9675-70E060CA80CF}"/>
              </a:ext>
            </a:extLst>
          </p:cNvPr>
          <p:cNvGrpSpPr/>
          <p:nvPr/>
        </p:nvGrpSpPr>
        <p:grpSpPr>
          <a:xfrm>
            <a:off x="7060147" y="5222571"/>
            <a:ext cx="493322" cy="493322"/>
            <a:chOff x="623011" y="5972753"/>
            <a:chExt cx="503214" cy="503214"/>
          </a:xfrm>
        </p:grpSpPr>
        <p:sp>
          <p:nvSpPr>
            <p:cNvPr id="563" name="Oval 562">
              <a:extLst>
                <a:ext uri="{FF2B5EF4-FFF2-40B4-BE49-F238E27FC236}">
                  <a16:creationId xmlns:a16="http://schemas.microsoft.com/office/drawing/2014/main" id="{AED59514-3A2D-47BF-B165-C3156FD277AE}"/>
                </a:ext>
              </a:extLst>
            </p:cNvPr>
            <p:cNvSpPr/>
            <p:nvPr/>
          </p:nvSpPr>
          <p:spPr bwMode="auto">
            <a:xfrm>
              <a:off x="623011" y="5972753"/>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4" name="server" title="Icon of a server tower">
              <a:extLst>
                <a:ext uri="{FF2B5EF4-FFF2-40B4-BE49-F238E27FC236}">
                  <a16:creationId xmlns:a16="http://schemas.microsoft.com/office/drawing/2014/main" id="{515651F1-D8A7-4F6B-B835-9048AA791AE5}"/>
                </a:ext>
              </a:extLst>
            </p:cNvPr>
            <p:cNvSpPr>
              <a:spLocks noChangeAspect="1" noEditPoints="1"/>
            </p:cNvSpPr>
            <p:nvPr/>
          </p:nvSpPr>
          <p:spPr bwMode="auto">
            <a:xfrm>
              <a:off x="790982" y="6065504"/>
              <a:ext cx="167272" cy="3177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5" name="Group 564">
            <a:extLst>
              <a:ext uri="{FF2B5EF4-FFF2-40B4-BE49-F238E27FC236}">
                <a16:creationId xmlns:a16="http://schemas.microsoft.com/office/drawing/2014/main" id="{99AEF77A-D9A3-4983-AC30-37C852245441}"/>
              </a:ext>
            </a:extLst>
          </p:cNvPr>
          <p:cNvGrpSpPr/>
          <p:nvPr/>
        </p:nvGrpSpPr>
        <p:grpSpPr>
          <a:xfrm>
            <a:off x="9639557" y="4774250"/>
            <a:ext cx="493322" cy="493322"/>
            <a:chOff x="11242174" y="5941930"/>
            <a:chExt cx="503214" cy="503214"/>
          </a:xfrm>
        </p:grpSpPr>
        <p:sp>
          <p:nvSpPr>
            <p:cNvPr id="566" name="Oval 565">
              <a:extLst>
                <a:ext uri="{FF2B5EF4-FFF2-40B4-BE49-F238E27FC236}">
                  <a16:creationId xmlns:a16="http://schemas.microsoft.com/office/drawing/2014/main" id="{E255853C-AC9A-4AA6-BCE9-65D33554BA22}"/>
                </a:ext>
              </a:extLst>
            </p:cNvPr>
            <p:cNvSpPr/>
            <p:nvPr/>
          </p:nvSpPr>
          <p:spPr bwMode="auto">
            <a:xfrm>
              <a:off x="11242174" y="5941930"/>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7" name="camera" title="Icon of a camera">
              <a:extLst>
                <a:ext uri="{FF2B5EF4-FFF2-40B4-BE49-F238E27FC236}">
                  <a16:creationId xmlns:a16="http://schemas.microsoft.com/office/drawing/2014/main" id="{7FA4FE2A-D6BF-4CBA-8A6F-5BAA0DEFCA59}"/>
                </a:ext>
              </a:extLst>
            </p:cNvPr>
            <p:cNvSpPr>
              <a:spLocks noChangeAspect="1" noEditPoints="1"/>
            </p:cNvSpPr>
            <p:nvPr/>
          </p:nvSpPr>
          <p:spPr bwMode="auto">
            <a:xfrm>
              <a:off x="11347073" y="6076293"/>
              <a:ext cx="293416" cy="23448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68" name="Group 567">
            <a:extLst>
              <a:ext uri="{FF2B5EF4-FFF2-40B4-BE49-F238E27FC236}">
                <a16:creationId xmlns:a16="http://schemas.microsoft.com/office/drawing/2014/main" id="{1EA5B72B-5B9B-4BB6-B162-82D9D20466A7}"/>
              </a:ext>
            </a:extLst>
          </p:cNvPr>
          <p:cNvGrpSpPr/>
          <p:nvPr/>
        </p:nvGrpSpPr>
        <p:grpSpPr>
          <a:xfrm>
            <a:off x="4998320" y="3858543"/>
            <a:ext cx="493322" cy="493322"/>
            <a:chOff x="2028290" y="3046696"/>
            <a:chExt cx="503214" cy="503214"/>
          </a:xfrm>
        </p:grpSpPr>
        <p:sp>
          <p:nvSpPr>
            <p:cNvPr id="569" name="Oval 568">
              <a:extLst>
                <a:ext uri="{FF2B5EF4-FFF2-40B4-BE49-F238E27FC236}">
                  <a16:creationId xmlns:a16="http://schemas.microsoft.com/office/drawing/2014/main" id="{9BE85483-72EC-4F9D-8061-AE06D23E4D1B}"/>
                </a:ext>
              </a:extLst>
            </p:cNvPr>
            <p:cNvSpPr/>
            <p:nvPr/>
          </p:nvSpPr>
          <p:spPr bwMode="auto">
            <a:xfrm>
              <a:off x="2028290" y="3046696"/>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0" name="usb_key" title="Icon of a flash drive">
              <a:extLst>
                <a:ext uri="{FF2B5EF4-FFF2-40B4-BE49-F238E27FC236}">
                  <a16:creationId xmlns:a16="http://schemas.microsoft.com/office/drawing/2014/main" id="{FA5857EE-41BB-44BD-8AFA-F07B554BB6CF}"/>
                </a:ext>
              </a:extLst>
            </p:cNvPr>
            <p:cNvSpPr>
              <a:spLocks noChangeAspect="1" noEditPoints="1"/>
            </p:cNvSpPr>
            <p:nvPr/>
          </p:nvSpPr>
          <p:spPr bwMode="auto">
            <a:xfrm>
              <a:off x="2200997" y="3153586"/>
              <a:ext cx="157801" cy="289435"/>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71" name="Group 570">
            <a:extLst>
              <a:ext uri="{FF2B5EF4-FFF2-40B4-BE49-F238E27FC236}">
                <a16:creationId xmlns:a16="http://schemas.microsoft.com/office/drawing/2014/main" id="{CC148B59-9A8A-4590-9272-EA84A2A9A30A}"/>
              </a:ext>
            </a:extLst>
          </p:cNvPr>
          <p:cNvGrpSpPr/>
          <p:nvPr/>
        </p:nvGrpSpPr>
        <p:grpSpPr>
          <a:xfrm>
            <a:off x="9355402" y="2267716"/>
            <a:ext cx="493322" cy="493322"/>
            <a:chOff x="9772716" y="3161851"/>
            <a:chExt cx="503214" cy="503214"/>
          </a:xfrm>
        </p:grpSpPr>
        <p:sp>
          <p:nvSpPr>
            <p:cNvPr id="572" name="Oval 571">
              <a:extLst>
                <a:ext uri="{FF2B5EF4-FFF2-40B4-BE49-F238E27FC236}">
                  <a16:creationId xmlns:a16="http://schemas.microsoft.com/office/drawing/2014/main" id="{AD2C5961-E046-4CC7-B32B-FBCB72507D41}"/>
                </a:ext>
              </a:extLst>
            </p:cNvPr>
            <p:cNvSpPr/>
            <p:nvPr/>
          </p:nvSpPr>
          <p:spPr bwMode="auto">
            <a:xfrm>
              <a:off x="9772716" y="3161851"/>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3" name="Browser_2" title="Icon of a browser window with a home symbol inside">
              <a:extLst>
                <a:ext uri="{FF2B5EF4-FFF2-40B4-BE49-F238E27FC236}">
                  <a16:creationId xmlns:a16="http://schemas.microsoft.com/office/drawing/2014/main" id="{35825310-0AD1-4113-A2B9-53406E9FE9BF}"/>
                </a:ext>
              </a:extLst>
            </p:cNvPr>
            <p:cNvSpPr>
              <a:spLocks noChangeAspect="1" noEditPoints="1"/>
            </p:cNvSpPr>
            <p:nvPr/>
          </p:nvSpPr>
          <p:spPr bwMode="auto">
            <a:xfrm>
              <a:off x="9864047" y="3277196"/>
              <a:ext cx="320552" cy="27252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48501AD8-0D79-4DBC-A0D1-A59FA3A2452D}"/>
              </a:ext>
            </a:extLst>
          </p:cNvPr>
          <p:cNvGrpSpPr/>
          <p:nvPr/>
        </p:nvGrpSpPr>
        <p:grpSpPr>
          <a:xfrm>
            <a:off x="8736739" y="5559599"/>
            <a:ext cx="493322" cy="493322"/>
            <a:chOff x="8667260" y="5999701"/>
            <a:chExt cx="503214" cy="503214"/>
          </a:xfrm>
        </p:grpSpPr>
        <p:sp>
          <p:nvSpPr>
            <p:cNvPr id="575" name="Oval 574">
              <a:extLst>
                <a:ext uri="{FF2B5EF4-FFF2-40B4-BE49-F238E27FC236}">
                  <a16:creationId xmlns:a16="http://schemas.microsoft.com/office/drawing/2014/main" id="{064F87B0-44A9-404B-81A8-46F9B87E782B}"/>
                </a:ext>
              </a:extLst>
            </p:cNvPr>
            <p:cNvSpPr/>
            <p:nvPr/>
          </p:nvSpPr>
          <p:spPr bwMode="auto">
            <a:xfrm>
              <a:off x="8667260" y="5999701"/>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6" name="camera_4" title="Icon of a security camera">
              <a:extLst>
                <a:ext uri="{FF2B5EF4-FFF2-40B4-BE49-F238E27FC236}">
                  <a16:creationId xmlns:a16="http://schemas.microsoft.com/office/drawing/2014/main" id="{76508F23-FEF5-4A5D-BA96-67C07DE95CAB}"/>
                </a:ext>
              </a:extLst>
            </p:cNvPr>
            <p:cNvSpPr>
              <a:spLocks noChangeAspect="1" noEditPoints="1"/>
            </p:cNvSpPr>
            <p:nvPr/>
          </p:nvSpPr>
          <p:spPr bwMode="auto">
            <a:xfrm>
              <a:off x="8772525" y="6152672"/>
              <a:ext cx="292684" cy="235372"/>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77" name="Group 576">
            <a:extLst>
              <a:ext uri="{FF2B5EF4-FFF2-40B4-BE49-F238E27FC236}">
                <a16:creationId xmlns:a16="http://schemas.microsoft.com/office/drawing/2014/main" id="{56B45A7F-8587-43FB-A334-BCD4CB1E603F}"/>
              </a:ext>
            </a:extLst>
          </p:cNvPr>
          <p:cNvGrpSpPr/>
          <p:nvPr/>
        </p:nvGrpSpPr>
        <p:grpSpPr>
          <a:xfrm>
            <a:off x="9418109" y="4061573"/>
            <a:ext cx="493322" cy="493322"/>
            <a:chOff x="9971566" y="4995265"/>
            <a:chExt cx="503214" cy="503214"/>
          </a:xfrm>
        </p:grpSpPr>
        <p:sp>
          <p:nvSpPr>
            <p:cNvPr id="578" name="Oval 577">
              <a:extLst>
                <a:ext uri="{FF2B5EF4-FFF2-40B4-BE49-F238E27FC236}">
                  <a16:creationId xmlns:a16="http://schemas.microsoft.com/office/drawing/2014/main" id="{B51293B3-2553-443B-ACEE-4DE8978A43C2}"/>
                </a:ext>
              </a:extLst>
            </p:cNvPr>
            <p:cNvSpPr/>
            <p:nvPr/>
          </p:nvSpPr>
          <p:spPr bwMode="auto">
            <a:xfrm>
              <a:off x="9971566" y="4995265"/>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79" name="Group 4">
              <a:extLst>
                <a:ext uri="{FF2B5EF4-FFF2-40B4-BE49-F238E27FC236}">
                  <a16:creationId xmlns:a16="http://schemas.microsoft.com/office/drawing/2014/main" id="{02182C1E-1430-489B-A2EC-DF1E784DB311}"/>
                </a:ext>
              </a:extLst>
            </p:cNvPr>
            <p:cNvGrpSpPr>
              <a:grpSpLocks noChangeAspect="1"/>
            </p:cNvGrpSpPr>
            <p:nvPr/>
          </p:nvGrpSpPr>
          <p:grpSpPr bwMode="auto">
            <a:xfrm>
              <a:off x="10048946" y="5147791"/>
              <a:ext cx="348455" cy="198162"/>
              <a:chOff x="4568" y="3459"/>
              <a:chExt cx="313" cy="178"/>
            </a:xfrm>
          </p:grpSpPr>
          <p:sp>
            <p:nvSpPr>
              <p:cNvPr id="580" name="Freeform 5">
                <a:extLst>
                  <a:ext uri="{FF2B5EF4-FFF2-40B4-BE49-F238E27FC236}">
                    <a16:creationId xmlns:a16="http://schemas.microsoft.com/office/drawing/2014/main" id="{59697744-A5E6-4F27-B3CF-EF46AE730310}"/>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1" name="Freeform 6">
                <a:extLst>
                  <a:ext uri="{FF2B5EF4-FFF2-40B4-BE49-F238E27FC236}">
                    <a16:creationId xmlns:a16="http://schemas.microsoft.com/office/drawing/2014/main" id="{D037E5B9-C80F-4FBB-A887-EEFCA64691B4}"/>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2" name="Line 7">
                <a:extLst>
                  <a:ext uri="{FF2B5EF4-FFF2-40B4-BE49-F238E27FC236}">
                    <a16:creationId xmlns:a16="http://schemas.microsoft.com/office/drawing/2014/main" id="{9C21CC51-B020-4DEF-AFB2-F7A8B466872C}"/>
                  </a:ext>
                </a:extLst>
              </p:cNvPr>
              <p:cNvSpPr>
                <a:spLocks noChangeShapeType="1"/>
              </p:cNvSpPr>
              <p:nvPr/>
            </p:nvSpPr>
            <p:spPr bwMode="auto">
              <a:xfrm>
                <a:off x="4568" y="3479"/>
                <a:ext cx="92"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3" name="Line 8">
                <a:extLst>
                  <a:ext uri="{FF2B5EF4-FFF2-40B4-BE49-F238E27FC236}">
                    <a16:creationId xmlns:a16="http://schemas.microsoft.com/office/drawing/2014/main" id="{F771F58A-2287-4DC9-8654-429055A8A3FC}"/>
                  </a:ext>
                </a:extLst>
              </p:cNvPr>
              <p:cNvSpPr>
                <a:spLocks noChangeShapeType="1"/>
              </p:cNvSpPr>
              <p:nvPr/>
            </p:nvSpPr>
            <p:spPr bwMode="auto">
              <a:xfrm>
                <a:off x="4614" y="3479"/>
                <a:ext cx="0" cy="32"/>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4" name="Freeform 9">
                <a:extLst>
                  <a:ext uri="{FF2B5EF4-FFF2-40B4-BE49-F238E27FC236}">
                    <a16:creationId xmlns:a16="http://schemas.microsoft.com/office/drawing/2014/main" id="{01D6F262-F7D7-4E88-8155-84166DA1C09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5" name="Line 10">
                <a:extLst>
                  <a:ext uri="{FF2B5EF4-FFF2-40B4-BE49-F238E27FC236}">
                    <a16:creationId xmlns:a16="http://schemas.microsoft.com/office/drawing/2014/main" id="{00E76E36-8ADD-4245-828D-A6B3934C8991}"/>
                  </a:ext>
                </a:extLst>
              </p:cNvPr>
              <p:cNvSpPr>
                <a:spLocks noChangeShapeType="1"/>
              </p:cNvSpPr>
              <p:nvPr/>
            </p:nvSpPr>
            <p:spPr bwMode="auto">
              <a:xfrm>
                <a:off x="4627" y="3526"/>
                <a:ext cx="18"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6" name="Line 11">
                <a:extLst>
                  <a:ext uri="{FF2B5EF4-FFF2-40B4-BE49-F238E27FC236}">
                    <a16:creationId xmlns:a16="http://schemas.microsoft.com/office/drawing/2014/main" id="{D869106D-F2B4-4364-94ED-9ED7D642AD03}"/>
                  </a:ext>
                </a:extLst>
              </p:cNvPr>
              <p:cNvSpPr>
                <a:spLocks noChangeShapeType="1"/>
              </p:cNvSpPr>
              <p:nvPr/>
            </p:nvSpPr>
            <p:spPr bwMode="auto">
              <a:xfrm>
                <a:off x="4627" y="3558"/>
                <a:ext cx="18"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12">
                <a:extLst>
                  <a:ext uri="{FF2B5EF4-FFF2-40B4-BE49-F238E27FC236}">
                    <a16:creationId xmlns:a16="http://schemas.microsoft.com/office/drawing/2014/main" id="{EE3A44B8-FB40-4AFE-996A-5C6F74595D9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8" name="Line 13">
                <a:extLst>
                  <a:ext uri="{FF2B5EF4-FFF2-40B4-BE49-F238E27FC236}">
                    <a16:creationId xmlns:a16="http://schemas.microsoft.com/office/drawing/2014/main" id="{94372F79-8F8A-4110-A792-2D0FE3004C81}"/>
                  </a:ext>
                </a:extLst>
              </p:cNvPr>
              <p:cNvSpPr>
                <a:spLocks noChangeShapeType="1"/>
              </p:cNvSpPr>
              <p:nvPr/>
            </p:nvSpPr>
            <p:spPr bwMode="auto">
              <a:xfrm flipH="1">
                <a:off x="4789" y="3479"/>
                <a:ext cx="92"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89" name="Line 14">
                <a:extLst>
                  <a:ext uri="{FF2B5EF4-FFF2-40B4-BE49-F238E27FC236}">
                    <a16:creationId xmlns:a16="http://schemas.microsoft.com/office/drawing/2014/main" id="{62342C2C-9EB3-4B38-AE71-760E3A1EEAE7}"/>
                  </a:ext>
                </a:extLst>
              </p:cNvPr>
              <p:cNvSpPr>
                <a:spLocks noChangeShapeType="1"/>
              </p:cNvSpPr>
              <p:nvPr/>
            </p:nvSpPr>
            <p:spPr bwMode="auto">
              <a:xfrm>
                <a:off x="4835" y="3479"/>
                <a:ext cx="0" cy="32"/>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5">
                <a:extLst>
                  <a:ext uri="{FF2B5EF4-FFF2-40B4-BE49-F238E27FC236}">
                    <a16:creationId xmlns:a16="http://schemas.microsoft.com/office/drawing/2014/main" id="{4F28949E-83A0-46EE-9886-C9F5F438D08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1" name="Line 16">
                <a:extLst>
                  <a:ext uri="{FF2B5EF4-FFF2-40B4-BE49-F238E27FC236}">
                    <a16:creationId xmlns:a16="http://schemas.microsoft.com/office/drawing/2014/main" id="{745723F6-3B7E-4B98-A050-AE9DCD9E2A14}"/>
                  </a:ext>
                </a:extLst>
              </p:cNvPr>
              <p:cNvSpPr>
                <a:spLocks noChangeShapeType="1"/>
              </p:cNvSpPr>
              <p:nvPr/>
            </p:nvSpPr>
            <p:spPr bwMode="auto">
              <a:xfrm flipH="1">
                <a:off x="4804" y="3526"/>
                <a:ext cx="18"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2" name="Line 17">
                <a:extLst>
                  <a:ext uri="{FF2B5EF4-FFF2-40B4-BE49-F238E27FC236}">
                    <a16:creationId xmlns:a16="http://schemas.microsoft.com/office/drawing/2014/main" id="{5F3B6A96-72B4-4AC5-B67E-C5CC669E3E54}"/>
                  </a:ext>
                </a:extLst>
              </p:cNvPr>
              <p:cNvSpPr>
                <a:spLocks noChangeShapeType="1"/>
              </p:cNvSpPr>
              <p:nvPr/>
            </p:nvSpPr>
            <p:spPr bwMode="auto">
              <a:xfrm flipH="1">
                <a:off x="4804" y="3558"/>
                <a:ext cx="18"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3" name="Line 18">
                <a:extLst>
                  <a:ext uri="{FF2B5EF4-FFF2-40B4-BE49-F238E27FC236}">
                    <a16:creationId xmlns:a16="http://schemas.microsoft.com/office/drawing/2014/main" id="{7C31C438-9667-4039-8CD0-26A479A135F7}"/>
                  </a:ext>
                </a:extLst>
              </p:cNvPr>
              <p:cNvSpPr>
                <a:spLocks noChangeShapeType="1"/>
              </p:cNvSpPr>
              <p:nvPr/>
            </p:nvSpPr>
            <p:spPr bwMode="auto">
              <a:xfrm flipH="1">
                <a:off x="4638" y="3573"/>
                <a:ext cx="33" cy="64"/>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4" name="Line 19">
                <a:extLst>
                  <a:ext uri="{FF2B5EF4-FFF2-40B4-BE49-F238E27FC236}">
                    <a16:creationId xmlns:a16="http://schemas.microsoft.com/office/drawing/2014/main" id="{6DFE1D0C-5462-47A6-97C9-A265B184CD04}"/>
                  </a:ext>
                </a:extLst>
              </p:cNvPr>
              <p:cNvSpPr>
                <a:spLocks noChangeShapeType="1"/>
              </p:cNvSpPr>
              <p:nvPr/>
            </p:nvSpPr>
            <p:spPr bwMode="auto">
              <a:xfrm>
                <a:off x="4777" y="3573"/>
                <a:ext cx="33" cy="64"/>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5" name="Line 20">
                <a:extLst>
                  <a:ext uri="{FF2B5EF4-FFF2-40B4-BE49-F238E27FC236}">
                    <a16:creationId xmlns:a16="http://schemas.microsoft.com/office/drawing/2014/main" id="{666B9437-1DAE-4422-A4E0-F48D02A57BF9}"/>
                  </a:ext>
                </a:extLst>
              </p:cNvPr>
              <p:cNvSpPr>
                <a:spLocks noChangeShapeType="1"/>
              </p:cNvSpPr>
              <p:nvPr/>
            </p:nvSpPr>
            <p:spPr bwMode="auto">
              <a:xfrm>
                <a:off x="4683" y="3552"/>
                <a:ext cx="83" cy="0"/>
              </a:xfrm>
              <a:prstGeom prst="line">
                <a:avLst/>
              </a:pr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596" name="Freeform 21">
                <a:extLst>
                  <a:ext uri="{FF2B5EF4-FFF2-40B4-BE49-F238E27FC236}">
                    <a16:creationId xmlns:a16="http://schemas.microsoft.com/office/drawing/2014/main" id="{08AE9E35-0CC1-40B4-AADE-8A2893F9C9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97" name="Group 596">
            <a:extLst>
              <a:ext uri="{FF2B5EF4-FFF2-40B4-BE49-F238E27FC236}">
                <a16:creationId xmlns:a16="http://schemas.microsoft.com/office/drawing/2014/main" id="{B22B4395-0409-4F17-B33C-FA2318569610}"/>
              </a:ext>
            </a:extLst>
          </p:cNvPr>
          <p:cNvGrpSpPr/>
          <p:nvPr/>
        </p:nvGrpSpPr>
        <p:grpSpPr>
          <a:xfrm>
            <a:off x="7390341" y="602503"/>
            <a:ext cx="493322" cy="493322"/>
            <a:chOff x="5825673" y="509313"/>
            <a:chExt cx="503214" cy="503214"/>
          </a:xfrm>
        </p:grpSpPr>
        <p:sp>
          <p:nvSpPr>
            <p:cNvPr id="598" name="Oval 597">
              <a:extLst>
                <a:ext uri="{FF2B5EF4-FFF2-40B4-BE49-F238E27FC236}">
                  <a16:creationId xmlns:a16="http://schemas.microsoft.com/office/drawing/2014/main" id="{277D75C2-B708-4B45-A00D-FE550C21F46B}"/>
                </a:ext>
              </a:extLst>
            </p:cNvPr>
            <p:cNvSpPr/>
            <p:nvPr/>
          </p:nvSpPr>
          <p:spPr bwMode="auto">
            <a:xfrm>
              <a:off x="5825673" y="509313"/>
              <a:ext cx="503214" cy="503214"/>
            </a:xfrm>
            <a:prstGeom prst="ellipse">
              <a:avLst/>
            </a:prstGeom>
            <a:solidFill>
              <a:schemeClr val="bg1"/>
            </a:solidFill>
            <a:ln w="10795" cap="flat" cmpd="sng" algn="ctr">
              <a:noFill/>
              <a:prstDash val="solid"/>
            </a:ln>
            <a:effectLst>
              <a:outerShdw blurRad="127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v</a:t>
              </a:r>
            </a:p>
          </p:txBody>
        </p:sp>
        <p:sp>
          <p:nvSpPr>
            <p:cNvPr id="599" name="Robot_E99A" title="Icon of a robot">
              <a:extLst>
                <a:ext uri="{FF2B5EF4-FFF2-40B4-BE49-F238E27FC236}">
                  <a16:creationId xmlns:a16="http://schemas.microsoft.com/office/drawing/2014/main" id="{7CC681E5-4EA8-4BC2-9352-AD598B7FDB94}"/>
                </a:ext>
              </a:extLst>
            </p:cNvPr>
            <p:cNvSpPr>
              <a:spLocks noChangeAspect="1" noEditPoints="1"/>
            </p:cNvSpPr>
            <p:nvPr/>
          </p:nvSpPr>
          <p:spPr bwMode="auto">
            <a:xfrm>
              <a:off x="5968571" y="620446"/>
              <a:ext cx="217419" cy="28094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0" name="Oval 599">
            <a:extLst>
              <a:ext uri="{FF2B5EF4-FFF2-40B4-BE49-F238E27FC236}">
                <a16:creationId xmlns:a16="http://schemas.microsoft.com/office/drawing/2014/main" id="{A3AB82C5-DB5F-4BFD-B20C-39EE637941E2}"/>
              </a:ext>
            </a:extLst>
          </p:cNvPr>
          <p:cNvSpPr/>
          <p:nvPr/>
        </p:nvSpPr>
        <p:spPr bwMode="auto">
          <a:xfrm>
            <a:off x="6529782" y="2259873"/>
            <a:ext cx="2382478" cy="2382478"/>
          </a:xfrm>
          <a:prstGeom prst="ellipse">
            <a:avLst/>
          </a:prstGeom>
          <a:solidFill>
            <a:schemeClr val="bg1"/>
          </a:solidFill>
          <a:ln w="10795" cap="flat" cmpd="sng" algn="ctr">
            <a:noFill/>
            <a:prstDash val="solid"/>
          </a:ln>
          <a:effectLst>
            <a:outerShdw blurRad="254000" sx="102000" sy="102000" algn="ctr" rotWithShape="0">
              <a:prstClr val="black">
                <a:alpha val="20000"/>
              </a:prstClr>
            </a:outerShdw>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1" name="cloud" title="Icon of a cloud">
            <a:extLst>
              <a:ext uri="{FF2B5EF4-FFF2-40B4-BE49-F238E27FC236}">
                <a16:creationId xmlns:a16="http://schemas.microsoft.com/office/drawing/2014/main" id="{1583C7EB-633C-46F6-8AF6-CBD929E3CB27}"/>
              </a:ext>
            </a:extLst>
          </p:cNvPr>
          <p:cNvSpPr>
            <a:spLocks noChangeAspect="1"/>
          </p:cNvSpPr>
          <p:nvPr/>
        </p:nvSpPr>
        <p:spPr bwMode="auto">
          <a:xfrm>
            <a:off x="6863595" y="2848532"/>
            <a:ext cx="1714852" cy="108513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02" name="TextBox 601">
            <a:extLst>
              <a:ext uri="{FF2B5EF4-FFF2-40B4-BE49-F238E27FC236}">
                <a16:creationId xmlns:a16="http://schemas.microsoft.com/office/drawing/2014/main" id="{8E305119-4F98-43DE-8153-FA074CB7C5DC}"/>
              </a:ext>
            </a:extLst>
          </p:cNvPr>
          <p:cNvSpPr txBox="1"/>
          <p:nvPr/>
        </p:nvSpPr>
        <p:spPr>
          <a:xfrm>
            <a:off x="470197" y="481056"/>
            <a:ext cx="4178075"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mn-cs"/>
              </a:rPr>
              <a:t>Gain unmatched security with </a:t>
            </a:r>
            <a:r>
              <a:rPr kumimoji="0" lang="en-US" sz="3200" b="0" i="0" u="none" strike="noStrike" kern="1200" cap="none" spc="0" normalizeH="0" baseline="0" noProof="0" dirty="0">
                <a:ln>
                  <a:noFill/>
                </a:ln>
                <a:solidFill>
                  <a:srgbClr val="0078D3"/>
                </a:solidFill>
                <a:effectLst/>
                <a:uLnTx/>
                <a:uFillTx/>
                <a:latin typeface="Segoe UI Semibold"/>
                <a:ea typeface="+mn-ea"/>
                <a:cs typeface="+mn-cs"/>
              </a:rPr>
              <a:t>Azure</a:t>
            </a:r>
          </a:p>
        </p:txBody>
      </p:sp>
      <p:sp>
        <p:nvSpPr>
          <p:cNvPr id="605" name="TextBox 604">
            <a:extLst>
              <a:ext uri="{FF2B5EF4-FFF2-40B4-BE49-F238E27FC236}">
                <a16:creationId xmlns:a16="http://schemas.microsoft.com/office/drawing/2014/main" id="{77429B41-A79A-4635-A79A-871D67979909}"/>
              </a:ext>
            </a:extLst>
          </p:cNvPr>
          <p:cNvSpPr txBox="1"/>
          <p:nvPr/>
        </p:nvSpPr>
        <p:spPr>
          <a:xfrm>
            <a:off x="6453928" y="3282986"/>
            <a:ext cx="2492077" cy="506901"/>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Microsoft Azure</a:t>
            </a:r>
          </a:p>
        </p:txBody>
      </p:sp>
      <p:sp>
        <p:nvSpPr>
          <p:cNvPr id="151" name="Text Placeholder 1">
            <a:extLst>
              <a:ext uri="{FF2B5EF4-FFF2-40B4-BE49-F238E27FC236}">
                <a16:creationId xmlns:a16="http://schemas.microsoft.com/office/drawing/2014/main" id="{3147EF59-CE78-41F8-9F33-55C95989F904}"/>
              </a:ext>
            </a:extLst>
          </p:cNvPr>
          <p:cNvSpPr txBox="1">
            <a:spLocks/>
          </p:cNvSpPr>
          <p:nvPr/>
        </p:nvSpPr>
        <p:spPr>
          <a:xfrm>
            <a:off x="745050" y="3465921"/>
            <a:ext cx="4524136" cy="241381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2353"/>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0078D3"/>
                </a:solidFill>
                <a:effectLst/>
                <a:uLnTx/>
                <a:uFillTx/>
                <a:latin typeface="Segoe UI Semibold"/>
                <a:ea typeface="+mn-ea"/>
                <a:cs typeface="Segoe UI bold" panose="020B0802040204020203" pitchFamily="34" charset="0"/>
              </a:rPr>
              <a:t>$1B </a:t>
            </a:r>
            <a:r>
              <a:rPr kumimoji="0" lang="en-US" sz="2353" b="0" i="0" u="none" strike="noStrike" kern="1200" cap="none" spc="0" normalizeH="0" baseline="0" noProof="0" dirty="0">
                <a:ln>
                  <a:noFill/>
                </a:ln>
                <a:solidFill>
                  <a:srgbClr val="3C3C41"/>
                </a:solidFill>
                <a:effectLst/>
                <a:uLnTx/>
                <a:uFillTx/>
                <a:latin typeface="Segoe UI"/>
                <a:ea typeface="+mn-ea"/>
                <a:cs typeface="+mn-cs"/>
              </a:rPr>
              <a:t>annual investment </a:t>
            </a:r>
            <a:br>
              <a:rPr kumimoji="0" lang="en-US" sz="2353" b="0" i="0" u="none" strike="noStrike" kern="1200" cap="none" spc="0" normalizeH="0" baseline="0" noProof="0" dirty="0">
                <a:ln>
                  <a:noFill/>
                </a:ln>
                <a:solidFill>
                  <a:srgbClr val="3C3C41"/>
                </a:solidFill>
                <a:effectLst/>
                <a:uLnTx/>
                <a:uFillTx/>
                <a:latin typeface="Segoe UI"/>
                <a:ea typeface="+mn-ea"/>
                <a:cs typeface="+mn-cs"/>
              </a:rPr>
            </a:br>
            <a:r>
              <a:rPr kumimoji="0" lang="en-US" sz="2353" b="0" i="0" u="none" strike="noStrike" kern="1200" cap="none" spc="0" normalizeH="0" baseline="0" noProof="0" dirty="0">
                <a:ln>
                  <a:noFill/>
                </a:ln>
                <a:solidFill>
                  <a:srgbClr val="3C3C41"/>
                </a:solidFill>
                <a:effectLst/>
                <a:uLnTx/>
                <a:uFillTx/>
                <a:latin typeface="Segoe UI"/>
                <a:ea typeface="+mn-ea"/>
                <a:cs typeface="+mn-cs"/>
              </a:rPr>
              <a:t>in cybersecurity</a:t>
            </a:r>
          </a:p>
          <a:p>
            <a:pPr marL="0" marR="0" lvl="0" indent="0" algn="l" defTabSz="914367" rtl="0" eaLnBrk="1" fontAlgn="auto" latinLnBrk="0" hangingPunct="1">
              <a:lnSpc>
                <a:spcPct val="90000"/>
              </a:lnSpc>
              <a:spcBef>
                <a:spcPts val="2353"/>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0078D3"/>
                </a:solidFill>
                <a:effectLst/>
                <a:uLnTx/>
                <a:uFillTx/>
                <a:latin typeface="Segoe UI Semibold"/>
                <a:ea typeface="+mn-ea"/>
                <a:cs typeface="Segoe UI bold" panose="020B0802040204020203" pitchFamily="34" charset="0"/>
              </a:rPr>
              <a:t>3500+ </a:t>
            </a:r>
            <a:r>
              <a:rPr kumimoji="0" lang="en-US" sz="2353" b="0" i="0" u="none" strike="noStrike" kern="1200" cap="none" spc="0" normalizeH="0" baseline="0" noProof="0" dirty="0">
                <a:ln>
                  <a:noFill/>
                </a:ln>
                <a:solidFill>
                  <a:srgbClr val="3C3C41"/>
                </a:solidFill>
                <a:effectLst/>
                <a:uLnTx/>
                <a:uFillTx/>
                <a:latin typeface="Segoe UI"/>
                <a:ea typeface="+mn-ea"/>
                <a:cs typeface="+mn-cs"/>
              </a:rPr>
              <a:t>global security experts</a:t>
            </a:r>
          </a:p>
          <a:p>
            <a:pPr marL="0" marR="0" lvl="0" indent="0" algn="l" defTabSz="914367" rtl="0" eaLnBrk="1" fontAlgn="auto" latinLnBrk="0" hangingPunct="1">
              <a:lnSpc>
                <a:spcPct val="90000"/>
              </a:lnSpc>
              <a:spcBef>
                <a:spcPts val="2353"/>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0078D3"/>
                </a:solidFill>
                <a:effectLst/>
                <a:uLnTx/>
                <a:uFillTx/>
                <a:latin typeface="Segoe UI Semibold"/>
                <a:ea typeface="+mn-ea"/>
                <a:cs typeface="Segoe UI bold" panose="020B0802040204020203" pitchFamily="34" charset="0"/>
              </a:rPr>
              <a:t>Trillions of </a:t>
            </a:r>
            <a:r>
              <a:rPr kumimoji="0" lang="en-US" sz="2353" b="0" i="0" u="none" strike="noStrike" kern="1200" cap="none" spc="0" normalizeH="0" baseline="0" noProof="0" dirty="0">
                <a:ln>
                  <a:noFill/>
                </a:ln>
                <a:solidFill>
                  <a:srgbClr val="3C3C41"/>
                </a:solidFill>
                <a:effectLst/>
                <a:uLnTx/>
                <a:uFillTx/>
                <a:latin typeface="Segoe UI"/>
                <a:ea typeface="+mn-ea"/>
                <a:cs typeface="+mn-cs"/>
              </a:rPr>
              <a:t>diverse signals for unique  intelligence </a:t>
            </a:r>
          </a:p>
        </p:txBody>
      </p:sp>
    </p:spTree>
    <p:extLst>
      <p:ext uri="{BB962C8B-B14F-4D97-AF65-F5344CB8AC3E}">
        <p14:creationId xmlns:p14="http://schemas.microsoft.com/office/powerpoint/2010/main" val="1994693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2"/>
                                        </p:tgtEl>
                                        <p:attrNameLst>
                                          <p:attrName>style.visibility</p:attrName>
                                        </p:attrNameLst>
                                      </p:cBhvr>
                                      <p:to>
                                        <p:strVal val="visible"/>
                                      </p:to>
                                    </p:set>
                                    <p:animEffect transition="in" filter="fade">
                                      <p:cBhvr>
                                        <p:cTn id="7" dur="500"/>
                                        <p:tgtEl>
                                          <p:spTgt spid="602"/>
                                        </p:tgtEl>
                                      </p:cBhvr>
                                    </p:animEffect>
                                  </p:childTnLst>
                                </p:cTn>
                              </p:par>
                              <p:par>
                                <p:cTn id="8" presetID="42" presetClass="path" presetSubtype="0" decel="100000" fill="hold" grpId="1" nodeType="withEffect">
                                  <p:stCondLst>
                                    <p:cond delay="0"/>
                                  </p:stCondLst>
                                  <p:childTnLst>
                                    <p:animMotion origin="layout" path="M 4.16667E-6 -4.07407E-6 L 4.16667E-6 0.10996 " pathEditMode="relative" rAng="0" ptsTypes="AA">
                                      <p:cBhvr>
                                        <p:cTn id="9" dur="750" spd="-100000" fill="hold"/>
                                        <p:tgtEl>
                                          <p:spTgt spid="602"/>
                                        </p:tgtEl>
                                        <p:attrNameLst>
                                          <p:attrName>ppt_x</p:attrName>
                                          <p:attrName>ppt_y</p:attrName>
                                        </p:attrNameLst>
                                      </p:cBhvr>
                                      <p:rCtr x="0" y="5486"/>
                                    </p:animMotion>
                                  </p:childTnLst>
                                </p:cTn>
                              </p:par>
                              <p:par>
                                <p:cTn id="10" presetID="22" presetClass="entr" presetSubtype="4" fill="hold" grpId="0" nodeType="withEffect">
                                  <p:stCondLst>
                                    <p:cond delay="500"/>
                                  </p:stCondLst>
                                  <p:childTnLst>
                                    <p:set>
                                      <p:cBhvr>
                                        <p:cTn id="11" dur="1" fill="hold">
                                          <p:stCondLst>
                                            <p:cond delay="0"/>
                                          </p:stCondLst>
                                        </p:cTn>
                                        <p:tgtEl>
                                          <p:spTgt spid="457"/>
                                        </p:tgtEl>
                                        <p:attrNameLst>
                                          <p:attrName>style.visibility</p:attrName>
                                        </p:attrNameLst>
                                      </p:cBhvr>
                                      <p:to>
                                        <p:strVal val="visible"/>
                                      </p:to>
                                    </p:set>
                                    <p:animEffect transition="in" filter="wipe(down)">
                                      <p:cBhvr>
                                        <p:cTn id="12" dur="500"/>
                                        <p:tgtEl>
                                          <p:spTgt spid="457"/>
                                        </p:tgtEl>
                                      </p:cBhvr>
                                    </p:animEffect>
                                  </p:childTnLst>
                                </p:cTn>
                              </p:par>
                              <p:par>
                                <p:cTn id="13" presetID="22" presetClass="entr" presetSubtype="4" fill="hold" grpId="0" nodeType="withEffect">
                                  <p:stCondLst>
                                    <p:cond delay="50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500"/>
                                        <p:tgtEl>
                                          <p:spTgt spid="458"/>
                                        </p:tgtEl>
                                      </p:cBhvr>
                                    </p:animEffect>
                                  </p:childTnLst>
                                </p:cTn>
                              </p:par>
                              <p:par>
                                <p:cTn id="16" presetID="22" presetClass="entr" presetSubtype="4" fill="hold" grpId="0" nodeType="withEffect">
                                  <p:stCondLst>
                                    <p:cond delay="500"/>
                                  </p:stCondLst>
                                  <p:childTnLst>
                                    <p:set>
                                      <p:cBhvr>
                                        <p:cTn id="17" dur="1" fill="hold">
                                          <p:stCondLst>
                                            <p:cond delay="0"/>
                                          </p:stCondLst>
                                        </p:cTn>
                                        <p:tgtEl>
                                          <p:spTgt spid="459"/>
                                        </p:tgtEl>
                                        <p:attrNameLst>
                                          <p:attrName>style.visibility</p:attrName>
                                        </p:attrNameLst>
                                      </p:cBhvr>
                                      <p:to>
                                        <p:strVal val="visible"/>
                                      </p:to>
                                    </p:set>
                                    <p:animEffect transition="in" filter="wipe(down)">
                                      <p:cBhvr>
                                        <p:cTn id="18" dur="500"/>
                                        <p:tgtEl>
                                          <p:spTgt spid="459"/>
                                        </p:tgtEl>
                                      </p:cBhvr>
                                    </p:animEffect>
                                  </p:childTnLst>
                                </p:cTn>
                              </p:par>
                              <p:par>
                                <p:cTn id="19" presetID="22" presetClass="entr" presetSubtype="4" fill="hold" grpId="0" nodeType="withEffect">
                                  <p:stCondLst>
                                    <p:cond delay="500"/>
                                  </p:stCondLst>
                                  <p:childTnLst>
                                    <p:set>
                                      <p:cBhvr>
                                        <p:cTn id="20" dur="1" fill="hold">
                                          <p:stCondLst>
                                            <p:cond delay="0"/>
                                          </p:stCondLst>
                                        </p:cTn>
                                        <p:tgtEl>
                                          <p:spTgt spid="460"/>
                                        </p:tgtEl>
                                        <p:attrNameLst>
                                          <p:attrName>style.visibility</p:attrName>
                                        </p:attrNameLst>
                                      </p:cBhvr>
                                      <p:to>
                                        <p:strVal val="visible"/>
                                      </p:to>
                                    </p:set>
                                    <p:animEffect transition="in" filter="wipe(down)">
                                      <p:cBhvr>
                                        <p:cTn id="21" dur="500"/>
                                        <p:tgtEl>
                                          <p:spTgt spid="460"/>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461"/>
                                        </p:tgtEl>
                                        <p:attrNameLst>
                                          <p:attrName>style.visibility</p:attrName>
                                        </p:attrNameLst>
                                      </p:cBhvr>
                                      <p:to>
                                        <p:strVal val="visible"/>
                                      </p:to>
                                    </p:set>
                                    <p:animEffect transition="in" filter="wipe(down)">
                                      <p:cBhvr>
                                        <p:cTn id="24" dur="500"/>
                                        <p:tgtEl>
                                          <p:spTgt spid="461"/>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462"/>
                                        </p:tgtEl>
                                        <p:attrNameLst>
                                          <p:attrName>style.visibility</p:attrName>
                                        </p:attrNameLst>
                                      </p:cBhvr>
                                      <p:to>
                                        <p:strVal val="visible"/>
                                      </p:to>
                                    </p:set>
                                    <p:animEffect transition="in" filter="wipe(left)">
                                      <p:cBhvr>
                                        <p:cTn id="27" dur="500"/>
                                        <p:tgtEl>
                                          <p:spTgt spid="462"/>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463"/>
                                        </p:tgtEl>
                                        <p:attrNameLst>
                                          <p:attrName>style.visibility</p:attrName>
                                        </p:attrNameLst>
                                      </p:cBhvr>
                                      <p:to>
                                        <p:strVal val="visible"/>
                                      </p:to>
                                    </p:set>
                                    <p:animEffect transition="in" filter="wipe(left)">
                                      <p:cBhvr>
                                        <p:cTn id="30" dur="500"/>
                                        <p:tgtEl>
                                          <p:spTgt spid="463"/>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465"/>
                                        </p:tgtEl>
                                        <p:attrNameLst>
                                          <p:attrName>style.visibility</p:attrName>
                                        </p:attrNameLst>
                                      </p:cBhvr>
                                      <p:to>
                                        <p:strVal val="visible"/>
                                      </p:to>
                                    </p:set>
                                    <p:animEffect transition="in" filter="wipe(left)">
                                      <p:cBhvr>
                                        <p:cTn id="33" dur="500"/>
                                        <p:tgtEl>
                                          <p:spTgt spid="465"/>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466"/>
                                        </p:tgtEl>
                                        <p:attrNameLst>
                                          <p:attrName>style.visibility</p:attrName>
                                        </p:attrNameLst>
                                      </p:cBhvr>
                                      <p:to>
                                        <p:strVal val="visible"/>
                                      </p:to>
                                    </p:set>
                                    <p:animEffect transition="in" filter="wipe(left)">
                                      <p:cBhvr>
                                        <p:cTn id="36" dur="500"/>
                                        <p:tgtEl>
                                          <p:spTgt spid="466"/>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467"/>
                                        </p:tgtEl>
                                        <p:attrNameLst>
                                          <p:attrName>style.visibility</p:attrName>
                                        </p:attrNameLst>
                                      </p:cBhvr>
                                      <p:to>
                                        <p:strVal val="visible"/>
                                      </p:to>
                                    </p:set>
                                    <p:animEffect transition="in" filter="wipe(left)">
                                      <p:cBhvr>
                                        <p:cTn id="39" dur="500"/>
                                        <p:tgtEl>
                                          <p:spTgt spid="467"/>
                                        </p:tgtEl>
                                      </p:cBhvr>
                                    </p:animEffect>
                                  </p:childTnLst>
                                </p:cTn>
                              </p:par>
                              <p:par>
                                <p:cTn id="40" presetID="22" presetClass="entr" presetSubtype="1" fill="hold" grpId="0" nodeType="withEffect">
                                  <p:stCondLst>
                                    <p:cond delay="500"/>
                                  </p:stCondLst>
                                  <p:childTnLst>
                                    <p:set>
                                      <p:cBhvr>
                                        <p:cTn id="41" dur="1" fill="hold">
                                          <p:stCondLst>
                                            <p:cond delay="0"/>
                                          </p:stCondLst>
                                        </p:cTn>
                                        <p:tgtEl>
                                          <p:spTgt spid="468"/>
                                        </p:tgtEl>
                                        <p:attrNameLst>
                                          <p:attrName>style.visibility</p:attrName>
                                        </p:attrNameLst>
                                      </p:cBhvr>
                                      <p:to>
                                        <p:strVal val="visible"/>
                                      </p:to>
                                    </p:set>
                                    <p:animEffect transition="in" filter="wipe(up)">
                                      <p:cBhvr>
                                        <p:cTn id="42" dur="500"/>
                                        <p:tgtEl>
                                          <p:spTgt spid="468"/>
                                        </p:tgtEl>
                                      </p:cBhvr>
                                    </p:animEffect>
                                  </p:childTnLst>
                                </p:cTn>
                              </p:par>
                              <p:par>
                                <p:cTn id="43" presetID="22" presetClass="entr" presetSubtype="1" fill="hold" grpId="0" nodeType="withEffect">
                                  <p:stCondLst>
                                    <p:cond delay="500"/>
                                  </p:stCondLst>
                                  <p:childTnLst>
                                    <p:set>
                                      <p:cBhvr>
                                        <p:cTn id="44" dur="1" fill="hold">
                                          <p:stCondLst>
                                            <p:cond delay="0"/>
                                          </p:stCondLst>
                                        </p:cTn>
                                        <p:tgtEl>
                                          <p:spTgt spid="469"/>
                                        </p:tgtEl>
                                        <p:attrNameLst>
                                          <p:attrName>style.visibility</p:attrName>
                                        </p:attrNameLst>
                                      </p:cBhvr>
                                      <p:to>
                                        <p:strVal val="visible"/>
                                      </p:to>
                                    </p:set>
                                    <p:animEffect transition="in" filter="wipe(up)">
                                      <p:cBhvr>
                                        <p:cTn id="45" dur="500"/>
                                        <p:tgtEl>
                                          <p:spTgt spid="469"/>
                                        </p:tgtEl>
                                      </p:cBhvr>
                                    </p:animEffect>
                                  </p:childTnLst>
                                </p:cTn>
                              </p:par>
                              <p:par>
                                <p:cTn id="46" presetID="22" presetClass="entr" presetSubtype="1" fill="hold" grpId="0" nodeType="withEffect">
                                  <p:stCondLst>
                                    <p:cond delay="500"/>
                                  </p:stCondLst>
                                  <p:childTnLst>
                                    <p:set>
                                      <p:cBhvr>
                                        <p:cTn id="47" dur="1" fill="hold">
                                          <p:stCondLst>
                                            <p:cond delay="0"/>
                                          </p:stCondLst>
                                        </p:cTn>
                                        <p:tgtEl>
                                          <p:spTgt spid="470"/>
                                        </p:tgtEl>
                                        <p:attrNameLst>
                                          <p:attrName>style.visibility</p:attrName>
                                        </p:attrNameLst>
                                      </p:cBhvr>
                                      <p:to>
                                        <p:strVal val="visible"/>
                                      </p:to>
                                    </p:set>
                                    <p:animEffect transition="in" filter="wipe(up)">
                                      <p:cBhvr>
                                        <p:cTn id="48" dur="500"/>
                                        <p:tgtEl>
                                          <p:spTgt spid="470"/>
                                        </p:tgtEl>
                                      </p:cBhvr>
                                    </p:animEffect>
                                  </p:childTnLst>
                                </p:cTn>
                              </p:par>
                              <p:par>
                                <p:cTn id="49" presetID="22" presetClass="entr" presetSubtype="1" fill="hold" grpId="0" nodeType="withEffect">
                                  <p:stCondLst>
                                    <p:cond delay="500"/>
                                  </p:stCondLst>
                                  <p:childTnLst>
                                    <p:set>
                                      <p:cBhvr>
                                        <p:cTn id="50" dur="1" fill="hold">
                                          <p:stCondLst>
                                            <p:cond delay="0"/>
                                          </p:stCondLst>
                                        </p:cTn>
                                        <p:tgtEl>
                                          <p:spTgt spid="472"/>
                                        </p:tgtEl>
                                        <p:attrNameLst>
                                          <p:attrName>style.visibility</p:attrName>
                                        </p:attrNameLst>
                                      </p:cBhvr>
                                      <p:to>
                                        <p:strVal val="visible"/>
                                      </p:to>
                                    </p:set>
                                    <p:animEffect transition="in" filter="wipe(up)">
                                      <p:cBhvr>
                                        <p:cTn id="51" dur="500"/>
                                        <p:tgtEl>
                                          <p:spTgt spid="472"/>
                                        </p:tgtEl>
                                      </p:cBhvr>
                                    </p:animEffect>
                                  </p:childTnLst>
                                </p:cTn>
                              </p:par>
                              <p:par>
                                <p:cTn id="52" presetID="22" presetClass="entr" presetSubtype="1" fill="hold" grpId="0" nodeType="withEffect">
                                  <p:stCondLst>
                                    <p:cond delay="500"/>
                                  </p:stCondLst>
                                  <p:childTnLst>
                                    <p:set>
                                      <p:cBhvr>
                                        <p:cTn id="53" dur="1" fill="hold">
                                          <p:stCondLst>
                                            <p:cond delay="0"/>
                                          </p:stCondLst>
                                        </p:cTn>
                                        <p:tgtEl>
                                          <p:spTgt spid="473"/>
                                        </p:tgtEl>
                                        <p:attrNameLst>
                                          <p:attrName>style.visibility</p:attrName>
                                        </p:attrNameLst>
                                      </p:cBhvr>
                                      <p:to>
                                        <p:strVal val="visible"/>
                                      </p:to>
                                    </p:set>
                                    <p:animEffect transition="in" filter="wipe(up)">
                                      <p:cBhvr>
                                        <p:cTn id="54" dur="500"/>
                                        <p:tgtEl>
                                          <p:spTgt spid="473"/>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474"/>
                                        </p:tgtEl>
                                        <p:attrNameLst>
                                          <p:attrName>style.visibility</p:attrName>
                                        </p:attrNameLst>
                                      </p:cBhvr>
                                      <p:to>
                                        <p:strVal val="visible"/>
                                      </p:to>
                                    </p:set>
                                    <p:animEffect transition="in" filter="wipe(up)">
                                      <p:cBhvr>
                                        <p:cTn id="57" dur="500"/>
                                        <p:tgtEl>
                                          <p:spTgt spid="474"/>
                                        </p:tgtEl>
                                      </p:cBhvr>
                                    </p:animEffect>
                                  </p:childTnLst>
                                </p:cTn>
                              </p:par>
                              <p:par>
                                <p:cTn id="58" presetID="22" presetClass="entr" presetSubtype="1" fill="hold" grpId="0" nodeType="withEffect">
                                  <p:stCondLst>
                                    <p:cond delay="500"/>
                                  </p:stCondLst>
                                  <p:childTnLst>
                                    <p:set>
                                      <p:cBhvr>
                                        <p:cTn id="59" dur="1" fill="hold">
                                          <p:stCondLst>
                                            <p:cond delay="0"/>
                                          </p:stCondLst>
                                        </p:cTn>
                                        <p:tgtEl>
                                          <p:spTgt spid="475"/>
                                        </p:tgtEl>
                                        <p:attrNameLst>
                                          <p:attrName>style.visibility</p:attrName>
                                        </p:attrNameLst>
                                      </p:cBhvr>
                                      <p:to>
                                        <p:strVal val="visible"/>
                                      </p:to>
                                    </p:set>
                                    <p:animEffect transition="in" filter="wipe(up)">
                                      <p:cBhvr>
                                        <p:cTn id="60" dur="500"/>
                                        <p:tgtEl>
                                          <p:spTgt spid="475"/>
                                        </p:tgtEl>
                                      </p:cBhvr>
                                    </p:animEffect>
                                  </p:childTnLst>
                                </p:cTn>
                              </p:par>
                              <p:par>
                                <p:cTn id="61" presetID="22" presetClass="entr" presetSubtype="2" fill="hold" grpId="0" nodeType="withEffect">
                                  <p:stCondLst>
                                    <p:cond delay="500"/>
                                  </p:stCondLst>
                                  <p:childTnLst>
                                    <p:set>
                                      <p:cBhvr>
                                        <p:cTn id="62" dur="1" fill="hold">
                                          <p:stCondLst>
                                            <p:cond delay="0"/>
                                          </p:stCondLst>
                                        </p:cTn>
                                        <p:tgtEl>
                                          <p:spTgt spid="476"/>
                                        </p:tgtEl>
                                        <p:attrNameLst>
                                          <p:attrName>style.visibility</p:attrName>
                                        </p:attrNameLst>
                                      </p:cBhvr>
                                      <p:to>
                                        <p:strVal val="visible"/>
                                      </p:to>
                                    </p:set>
                                    <p:animEffect transition="in" filter="wipe(right)">
                                      <p:cBhvr>
                                        <p:cTn id="63" dur="500"/>
                                        <p:tgtEl>
                                          <p:spTgt spid="476"/>
                                        </p:tgtEl>
                                      </p:cBhvr>
                                    </p:animEffect>
                                  </p:childTnLst>
                                </p:cTn>
                              </p:par>
                              <p:par>
                                <p:cTn id="64" presetID="22" presetClass="entr" presetSubtype="2" fill="hold" grpId="0" nodeType="withEffect">
                                  <p:stCondLst>
                                    <p:cond delay="500"/>
                                  </p:stCondLst>
                                  <p:childTnLst>
                                    <p:set>
                                      <p:cBhvr>
                                        <p:cTn id="65" dur="1" fill="hold">
                                          <p:stCondLst>
                                            <p:cond delay="0"/>
                                          </p:stCondLst>
                                        </p:cTn>
                                        <p:tgtEl>
                                          <p:spTgt spid="477"/>
                                        </p:tgtEl>
                                        <p:attrNameLst>
                                          <p:attrName>style.visibility</p:attrName>
                                        </p:attrNameLst>
                                      </p:cBhvr>
                                      <p:to>
                                        <p:strVal val="visible"/>
                                      </p:to>
                                    </p:set>
                                    <p:animEffect transition="in" filter="wipe(right)">
                                      <p:cBhvr>
                                        <p:cTn id="66" dur="500"/>
                                        <p:tgtEl>
                                          <p:spTgt spid="477"/>
                                        </p:tgtEl>
                                      </p:cBhvr>
                                    </p:animEffect>
                                  </p:childTnLst>
                                </p:cTn>
                              </p:par>
                              <p:par>
                                <p:cTn id="67" presetID="22" presetClass="entr" presetSubtype="2" fill="hold" grpId="0" nodeType="withEffect">
                                  <p:stCondLst>
                                    <p:cond delay="500"/>
                                  </p:stCondLst>
                                  <p:childTnLst>
                                    <p:set>
                                      <p:cBhvr>
                                        <p:cTn id="68" dur="1" fill="hold">
                                          <p:stCondLst>
                                            <p:cond delay="0"/>
                                          </p:stCondLst>
                                        </p:cTn>
                                        <p:tgtEl>
                                          <p:spTgt spid="479"/>
                                        </p:tgtEl>
                                        <p:attrNameLst>
                                          <p:attrName>style.visibility</p:attrName>
                                        </p:attrNameLst>
                                      </p:cBhvr>
                                      <p:to>
                                        <p:strVal val="visible"/>
                                      </p:to>
                                    </p:set>
                                    <p:animEffect transition="in" filter="wipe(right)">
                                      <p:cBhvr>
                                        <p:cTn id="69" dur="500"/>
                                        <p:tgtEl>
                                          <p:spTgt spid="479"/>
                                        </p:tgtEl>
                                      </p:cBhvr>
                                    </p:animEffect>
                                  </p:childTnLst>
                                </p:cTn>
                              </p:par>
                              <p:par>
                                <p:cTn id="70" presetID="22" presetClass="entr" presetSubtype="2" fill="hold" grpId="0" nodeType="withEffect">
                                  <p:stCondLst>
                                    <p:cond delay="500"/>
                                  </p:stCondLst>
                                  <p:childTnLst>
                                    <p:set>
                                      <p:cBhvr>
                                        <p:cTn id="71" dur="1" fill="hold">
                                          <p:stCondLst>
                                            <p:cond delay="0"/>
                                          </p:stCondLst>
                                        </p:cTn>
                                        <p:tgtEl>
                                          <p:spTgt spid="480"/>
                                        </p:tgtEl>
                                        <p:attrNameLst>
                                          <p:attrName>style.visibility</p:attrName>
                                        </p:attrNameLst>
                                      </p:cBhvr>
                                      <p:to>
                                        <p:strVal val="visible"/>
                                      </p:to>
                                    </p:set>
                                    <p:animEffect transition="in" filter="wipe(right)">
                                      <p:cBhvr>
                                        <p:cTn id="72" dur="500"/>
                                        <p:tgtEl>
                                          <p:spTgt spid="480"/>
                                        </p:tgtEl>
                                      </p:cBhvr>
                                    </p:animEffect>
                                  </p:childTnLst>
                                </p:cTn>
                              </p:par>
                              <p:par>
                                <p:cTn id="73" presetID="22" presetClass="entr" presetSubtype="2" fill="hold" grpId="0" nodeType="withEffect">
                                  <p:stCondLst>
                                    <p:cond delay="500"/>
                                  </p:stCondLst>
                                  <p:childTnLst>
                                    <p:set>
                                      <p:cBhvr>
                                        <p:cTn id="74" dur="1" fill="hold">
                                          <p:stCondLst>
                                            <p:cond delay="0"/>
                                          </p:stCondLst>
                                        </p:cTn>
                                        <p:tgtEl>
                                          <p:spTgt spid="481"/>
                                        </p:tgtEl>
                                        <p:attrNameLst>
                                          <p:attrName>style.visibility</p:attrName>
                                        </p:attrNameLst>
                                      </p:cBhvr>
                                      <p:to>
                                        <p:strVal val="visible"/>
                                      </p:to>
                                    </p:set>
                                    <p:animEffect transition="in" filter="wipe(right)">
                                      <p:cBhvr>
                                        <p:cTn id="75" dur="500"/>
                                        <p:tgtEl>
                                          <p:spTgt spid="481"/>
                                        </p:tgtEl>
                                      </p:cBhvr>
                                    </p:animEffect>
                                  </p:childTnLst>
                                </p:cTn>
                              </p:par>
                              <p:par>
                                <p:cTn id="76" presetID="22" presetClass="entr" presetSubtype="4" fill="hold" grpId="0" nodeType="withEffect">
                                  <p:stCondLst>
                                    <p:cond delay="500"/>
                                  </p:stCondLst>
                                  <p:childTnLst>
                                    <p:set>
                                      <p:cBhvr>
                                        <p:cTn id="77" dur="1" fill="hold">
                                          <p:stCondLst>
                                            <p:cond delay="0"/>
                                          </p:stCondLst>
                                        </p:cTn>
                                        <p:tgtEl>
                                          <p:spTgt spid="482"/>
                                        </p:tgtEl>
                                        <p:attrNameLst>
                                          <p:attrName>style.visibility</p:attrName>
                                        </p:attrNameLst>
                                      </p:cBhvr>
                                      <p:to>
                                        <p:strVal val="visible"/>
                                      </p:to>
                                    </p:set>
                                    <p:animEffect transition="in" filter="wipe(down)">
                                      <p:cBhvr>
                                        <p:cTn id="78" dur="500"/>
                                        <p:tgtEl>
                                          <p:spTgt spid="482"/>
                                        </p:tgtEl>
                                      </p:cBhvr>
                                    </p:animEffect>
                                  </p:childTnLst>
                                </p:cTn>
                              </p:par>
                              <p:par>
                                <p:cTn id="79" presetID="22" presetClass="entr" presetSubtype="4" fill="hold" grpId="0" nodeType="withEffect">
                                  <p:stCondLst>
                                    <p:cond delay="500"/>
                                  </p:stCondLst>
                                  <p:childTnLst>
                                    <p:set>
                                      <p:cBhvr>
                                        <p:cTn id="80" dur="1" fill="hold">
                                          <p:stCondLst>
                                            <p:cond delay="0"/>
                                          </p:stCondLst>
                                        </p:cTn>
                                        <p:tgtEl>
                                          <p:spTgt spid="455"/>
                                        </p:tgtEl>
                                        <p:attrNameLst>
                                          <p:attrName>style.visibility</p:attrName>
                                        </p:attrNameLst>
                                      </p:cBhvr>
                                      <p:to>
                                        <p:strVal val="visible"/>
                                      </p:to>
                                    </p:set>
                                    <p:animEffect transition="in" filter="wipe(down)">
                                      <p:cBhvr>
                                        <p:cTn id="81" dur="500"/>
                                        <p:tgtEl>
                                          <p:spTgt spid="455"/>
                                        </p:tgtEl>
                                      </p:cBhvr>
                                    </p:animEffect>
                                  </p:childTnLst>
                                </p:cTn>
                              </p:par>
                              <p:par>
                                <p:cTn id="82" presetID="22" presetClass="entr" presetSubtype="4" fill="hold" grpId="0" nodeType="withEffect">
                                  <p:stCondLst>
                                    <p:cond delay="500"/>
                                  </p:stCondLst>
                                  <p:childTnLst>
                                    <p:set>
                                      <p:cBhvr>
                                        <p:cTn id="83" dur="1" fill="hold">
                                          <p:stCondLst>
                                            <p:cond delay="0"/>
                                          </p:stCondLst>
                                        </p:cTn>
                                        <p:tgtEl>
                                          <p:spTgt spid="456"/>
                                        </p:tgtEl>
                                        <p:attrNameLst>
                                          <p:attrName>style.visibility</p:attrName>
                                        </p:attrNameLst>
                                      </p:cBhvr>
                                      <p:to>
                                        <p:strVal val="visible"/>
                                      </p:to>
                                    </p:set>
                                    <p:animEffect transition="in" filter="wipe(down)">
                                      <p:cBhvr>
                                        <p:cTn id="84" dur="500"/>
                                        <p:tgtEl>
                                          <p:spTgt spid="456"/>
                                        </p:tgtEl>
                                      </p:cBhvr>
                                    </p:animEffect>
                                  </p:childTnLst>
                                </p:cTn>
                              </p:par>
                              <p:par>
                                <p:cTn id="85" presetID="22" presetClass="entr" presetSubtype="8" fill="hold" grpId="0" nodeType="withEffect">
                                  <p:stCondLst>
                                    <p:cond delay="500"/>
                                  </p:stCondLst>
                                  <p:childTnLst>
                                    <p:set>
                                      <p:cBhvr>
                                        <p:cTn id="86" dur="1" fill="hold">
                                          <p:stCondLst>
                                            <p:cond delay="0"/>
                                          </p:stCondLst>
                                        </p:cTn>
                                        <p:tgtEl>
                                          <p:spTgt spid="464"/>
                                        </p:tgtEl>
                                        <p:attrNameLst>
                                          <p:attrName>style.visibility</p:attrName>
                                        </p:attrNameLst>
                                      </p:cBhvr>
                                      <p:to>
                                        <p:strVal val="visible"/>
                                      </p:to>
                                    </p:set>
                                    <p:animEffect transition="in" filter="wipe(left)">
                                      <p:cBhvr>
                                        <p:cTn id="87" dur="500"/>
                                        <p:tgtEl>
                                          <p:spTgt spid="464"/>
                                        </p:tgtEl>
                                      </p:cBhvr>
                                    </p:animEffect>
                                  </p:childTnLst>
                                </p:cTn>
                              </p:par>
                              <p:par>
                                <p:cTn id="88" presetID="22" presetClass="entr" presetSubtype="1" fill="hold" grpId="0" nodeType="withEffect">
                                  <p:stCondLst>
                                    <p:cond delay="500"/>
                                  </p:stCondLst>
                                  <p:childTnLst>
                                    <p:set>
                                      <p:cBhvr>
                                        <p:cTn id="89" dur="1" fill="hold">
                                          <p:stCondLst>
                                            <p:cond delay="0"/>
                                          </p:stCondLst>
                                        </p:cTn>
                                        <p:tgtEl>
                                          <p:spTgt spid="471"/>
                                        </p:tgtEl>
                                        <p:attrNameLst>
                                          <p:attrName>style.visibility</p:attrName>
                                        </p:attrNameLst>
                                      </p:cBhvr>
                                      <p:to>
                                        <p:strVal val="visible"/>
                                      </p:to>
                                    </p:set>
                                    <p:animEffect transition="in" filter="wipe(up)">
                                      <p:cBhvr>
                                        <p:cTn id="90" dur="500"/>
                                        <p:tgtEl>
                                          <p:spTgt spid="471"/>
                                        </p:tgtEl>
                                      </p:cBhvr>
                                    </p:animEffect>
                                  </p:childTnLst>
                                </p:cTn>
                              </p:par>
                              <p:par>
                                <p:cTn id="91" presetID="22" presetClass="entr" presetSubtype="2" fill="hold" grpId="0" nodeType="withEffect">
                                  <p:stCondLst>
                                    <p:cond delay="500"/>
                                  </p:stCondLst>
                                  <p:childTnLst>
                                    <p:set>
                                      <p:cBhvr>
                                        <p:cTn id="92" dur="1" fill="hold">
                                          <p:stCondLst>
                                            <p:cond delay="0"/>
                                          </p:stCondLst>
                                        </p:cTn>
                                        <p:tgtEl>
                                          <p:spTgt spid="478"/>
                                        </p:tgtEl>
                                        <p:attrNameLst>
                                          <p:attrName>style.visibility</p:attrName>
                                        </p:attrNameLst>
                                      </p:cBhvr>
                                      <p:to>
                                        <p:strVal val="visible"/>
                                      </p:to>
                                    </p:set>
                                    <p:animEffect transition="in" filter="wipe(right)">
                                      <p:cBhvr>
                                        <p:cTn id="93" dur="500"/>
                                        <p:tgtEl>
                                          <p:spTgt spid="478"/>
                                        </p:tgtEl>
                                      </p:cBhvr>
                                    </p:animEffect>
                                  </p:childTnLst>
                                </p:cTn>
                              </p:par>
                              <p:par>
                                <p:cTn id="94" presetID="10" presetClass="entr" presetSubtype="0" fill="hold" nodeType="withEffect">
                                  <p:stCondLst>
                                    <p:cond delay="800"/>
                                  </p:stCondLst>
                                  <p:childTnLst>
                                    <p:set>
                                      <p:cBhvr>
                                        <p:cTn id="95" dur="1" fill="hold">
                                          <p:stCondLst>
                                            <p:cond delay="0"/>
                                          </p:stCondLst>
                                        </p:cTn>
                                        <p:tgtEl>
                                          <p:spTgt spid="489"/>
                                        </p:tgtEl>
                                        <p:attrNameLst>
                                          <p:attrName>style.visibility</p:attrName>
                                        </p:attrNameLst>
                                      </p:cBhvr>
                                      <p:to>
                                        <p:strVal val="visible"/>
                                      </p:to>
                                    </p:set>
                                    <p:animEffect transition="in" filter="fade">
                                      <p:cBhvr>
                                        <p:cTn id="96" dur="500"/>
                                        <p:tgtEl>
                                          <p:spTgt spid="489"/>
                                        </p:tgtEl>
                                      </p:cBhvr>
                                    </p:animEffect>
                                  </p:childTnLst>
                                </p:cTn>
                              </p:par>
                              <p:par>
                                <p:cTn id="97" presetID="10" presetClass="entr" presetSubtype="0" fill="hold" nodeType="withEffect">
                                  <p:stCondLst>
                                    <p:cond delay="800"/>
                                  </p:stCondLst>
                                  <p:childTnLst>
                                    <p:set>
                                      <p:cBhvr>
                                        <p:cTn id="98" dur="1" fill="hold">
                                          <p:stCondLst>
                                            <p:cond delay="0"/>
                                          </p:stCondLst>
                                        </p:cTn>
                                        <p:tgtEl>
                                          <p:spTgt spid="495"/>
                                        </p:tgtEl>
                                        <p:attrNameLst>
                                          <p:attrName>style.visibility</p:attrName>
                                        </p:attrNameLst>
                                      </p:cBhvr>
                                      <p:to>
                                        <p:strVal val="visible"/>
                                      </p:to>
                                    </p:set>
                                    <p:animEffect transition="in" filter="fade">
                                      <p:cBhvr>
                                        <p:cTn id="99" dur="500"/>
                                        <p:tgtEl>
                                          <p:spTgt spid="495"/>
                                        </p:tgtEl>
                                      </p:cBhvr>
                                    </p:animEffect>
                                  </p:childTnLst>
                                </p:cTn>
                              </p:par>
                              <p:par>
                                <p:cTn id="100" presetID="10" presetClass="entr" presetSubtype="0" fill="hold" nodeType="withEffect">
                                  <p:stCondLst>
                                    <p:cond delay="800"/>
                                  </p:stCondLst>
                                  <p:childTnLst>
                                    <p:set>
                                      <p:cBhvr>
                                        <p:cTn id="101" dur="1" fill="hold">
                                          <p:stCondLst>
                                            <p:cond delay="0"/>
                                          </p:stCondLst>
                                        </p:cTn>
                                        <p:tgtEl>
                                          <p:spTgt spid="492"/>
                                        </p:tgtEl>
                                        <p:attrNameLst>
                                          <p:attrName>style.visibility</p:attrName>
                                        </p:attrNameLst>
                                      </p:cBhvr>
                                      <p:to>
                                        <p:strVal val="visible"/>
                                      </p:to>
                                    </p:set>
                                    <p:animEffect transition="in" filter="fade">
                                      <p:cBhvr>
                                        <p:cTn id="102" dur="500"/>
                                        <p:tgtEl>
                                          <p:spTgt spid="492"/>
                                        </p:tgtEl>
                                      </p:cBhvr>
                                    </p:animEffect>
                                  </p:childTnLst>
                                </p:cTn>
                              </p:par>
                              <p:par>
                                <p:cTn id="103" presetID="10" presetClass="entr" presetSubtype="0" fill="hold" nodeType="withEffect">
                                  <p:stCondLst>
                                    <p:cond delay="800"/>
                                  </p:stCondLst>
                                  <p:childTnLst>
                                    <p:set>
                                      <p:cBhvr>
                                        <p:cTn id="104" dur="1" fill="hold">
                                          <p:stCondLst>
                                            <p:cond delay="0"/>
                                          </p:stCondLst>
                                        </p:cTn>
                                        <p:tgtEl>
                                          <p:spTgt spid="571"/>
                                        </p:tgtEl>
                                        <p:attrNameLst>
                                          <p:attrName>style.visibility</p:attrName>
                                        </p:attrNameLst>
                                      </p:cBhvr>
                                      <p:to>
                                        <p:strVal val="visible"/>
                                      </p:to>
                                    </p:set>
                                    <p:animEffect transition="in" filter="fade">
                                      <p:cBhvr>
                                        <p:cTn id="105" dur="500"/>
                                        <p:tgtEl>
                                          <p:spTgt spid="571"/>
                                        </p:tgtEl>
                                      </p:cBhvr>
                                    </p:animEffect>
                                  </p:childTnLst>
                                </p:cTn>
                              </p:par>
                              <p:par>
                                <p:cTn id="106" presetID="10" presetClass="entr" presetSubtype="0" fill="hold" nodeType="withEffect">
                                  <p:stCondLst>
                                    <p:cond delay="800"/>
                                  </p:stCondLst>
                                  <p:childTnLst>
                                    <p:set>
                                      <p:cBhvr>
                                        <p:cTn id="107" dur="1" fill="hold">
                                          <p:stCondLst>
                                            <p:cond delay="0"/>
                                          </p:stCondLst>
                                        </p:cTn>
                                        <p:tgtEl>
                                          <p:spTgt spid="512"/>
                                        </p:tgtEl>
                                        <p:attrNameLst>
                                          <p:attrName>style.visibility</p:attrName>
                                        </p:attrNameLst>
                                      </p:cBhvr>
                                      <p:to>
                                        <p:strVal val="visible"/>
                                      </p:to>
                                    </p:set>
                                    <p:animEffect transition="in" filter="fade">
                                      <p:cBhvr>
                                        <p:cTn id="108" dur="500"/>
                                        <p:tgtEl>
                                          <p:spTgt spid="512"/>
                                        </p:tgtEl>
                                      </p:cBhvr>
                                    </p:animEffect>
                                  </p:childTnLst>
                                </p:cTn>
                              </p:par>
                              <p:par>
                                <p:cTn id="109" presetID="10" presetClass="entr" presetSubtype="0" fill="hold" nodeType="withEffect">
                                  <p:stCondLst>
                                    <p:cond delay="800"/>
                                  </p:stCondLst>
                                  <p:childTnLst>
                                    <p:set>
                                      <p:cBhvr>
                                        <p:cTn id="110" dur="1" fill="hold">
                                          <p:stCondLst>
                                            <p:cond delay="0"/>
                                          </p:stCondLst>
                                        </p:cTn>
                                        <p:tgtEl>
                                          <p:spTgt spid="522"/>
                                        </p:tgtEl>
                                        <p:attrNameLst>
                                          <p:attrName>style.visibility</p:attrName>
                                        </p:attrNameLst>
                                      </p:cBhvr>
                                      <p:to>
                                        <p:strVal val="visible"/>
                                      </p:to>
                                    </p:set>
                                    <p:animEffect transition="in" filter="fade">
                                      <p:cBhvr>
                                        <p:cTn id="111" dur="500"/>
                                        <p:tgtEl>
                                          <p:spTgt spid="522"/>
                                        </p:tgtEl>
                                      </p:cBhvr>
                                    </p:animEffect>
                                  </p:childTnLst>
                                </p:cTn>
                              </p:par>
                              <p:par>
                                <p:cTn id="112" presetID="10" presetClass="entr" presetSubtype="0" fill="hold" nodeType="withEffect">
                                  <p:stCondLst>
                                    <p:cond delay="800"/>
                                  </p:stCondLst>
                                  <p:childTnLst>
                                    <p:set>
                                      <p:cBhvr>
                                        <p:cTn id="113" dur="1" fill="hold">
                                          <p:stCondLst>
                                            <p:cond delay="0"/>
                                          </p:stCondLst>
                                        </p:cTn>
                                        <p:tgtEl>
                                          <p:spTgt spid="525"/>
                                        </p:tgtEl>
                                        <p:attrNameLst>
                                          <p:attrName>style.visibility</p:attrName>
                                        </p:attrNameLst>
                                      </p:cBhvr>
                                      <p:to>
                                        <p:strVal val="visible"/>
                                      </p:to>
                                    </p:set>
                                    <p:animEffect transition="in" filter="fade">
                                      <p:cBhvr>
                                        <p:cTn id="114" dur="500"/>
                                        <p:tgtEl>
                                          <p:spTgt spid="525"/>
                                        </p:tgtEl>
                                      </p:cBhvr>
                                    </p:animEffect>
                                  </p:childTnLst>
                                </p:cTn>
                              </p:par>
                              <p:par>
                                <p:cTn id="115" presetID="10" presetClass="entr" presetSubtype="0" fill="hold" nodeType="withEffect">
                                  <p:stCondLst>
                                    <p:cond delay="800"/>
                                  </p:stCondLst>
                                  <p:childTnLst>
                                    <p:set>
                                      <p:cBhvr>
                                        <p:cTn id="116" dur="1" fill="hold">
                                          <p:stCondLst>
                                            <p:cond delay="0"/>
                                          </p:stCondLst>
                                        </p:cTn>
                                        <p:tgtEl>
                                          <p:spTgt spid="541"/>
                                        </p:tgtEl>
                                        <p:attrNameLst>
                                          <p:attrName>style.visibility</p:attrName>
                                        </p:attrNameLst>
                                      </p:cBhvr>
                                      <p:to>
                                        <p:strVal val="visible"/>
                                      </p:to>
                                    </p:set>
                                    <p:animEffect transition="in" filter="fade">
                                      <p:cBhvr>
                                        <p:cTn id="117" dur="500"/>
                                        <p:tgtEl>
                                          <p:spTgt spid="541"/>
                                        </p:tgtEl>
                                      </p:cBhvr>
                                    </p:animEffect>
                                  </p:childTnLst>
                                </p:cTn>
                              </p:par>
                              <p:par>
                                <p:cTn id="118" presetID="10" presetClass="entr" presetSubtype="0" fill="hold" nodeType="withEffect">
                                  <p:stCondLst>
                                    <p:cond delay="800"/>
                                  </p:stCondLst>
                                  <p:childTnLst>
                                    <p:set>
                                      <p:cBhvr>
                                        <p:cTn id="119" dur="1" fill="hold">
                                          <p:stCondLst>
                                            <p:cond delay="0"/>
                                          </p:stCondLst>
                                        </p:cTn>
                                        <p:tgtEl>
                                          <p:spTgt spid="577"/>
                                        </p:tgtEl>
                                        <p:attrNameLst>
                                          <p:attrName>style.visibility</p:attrName>
                                        </p:attrNameLst>
                                      </p:cBhvr>
                                      <p:to>
                                        <p:strVal val="visible"/>
                                      </p:to>
                                    </p:set>
                                    <p:animEffect transition="in" filter="fade">
                                      <p:cBhvr>
                                        <p:cTn id="120" dur="500"/>
                                        <p:tgtEl>
                                          <p:spTgt spid="577"/>
                                        </p:tgtEl>
                                      </p:cBhvr>
                                    </p:animEffect>
                                  </p:childTnLst>
                                </p:cTn>
                              </p:par>
                              <p:par>
                                <p:cTn id="121" presetID="6" presetClass="emph" presetSubtype="0" accel="100000" autoRev="1" fill="hold" nodeType="withEffect">
                                  <p:stCondLst>
                                    <p:cond delay="300"/>
                                  </p:stCondLst>
                                  <p:childTnLst>
                                    <p:animScale>
                                      <p:cBhvr>
                                        <p:cTn id="122" dur="500" fill="hold"/>
                                        <p:tgtEl>
                                          <p:spTgt spid="577"/>
                                        </p:tgtEl>
                                      </p:cBhvr>
                                      <p:by x="0" y="0"/>
                                    </p:animScale>
                                  </p:childTnLst>
                                </p:cTn>
                              </p:par>
                              <p:par>
                                <p:cTn id="123" presetID="10" presetClass="entr" presetSubtype="0" fill="hold" nodeType="withEffect">
                                  <p:stCondLst>
                                    <p:cond delay="800"/>
                                  </p:stCondLst>
                                  <p:childTnLst>
                                    <p:set>
                                      <p:cBhvr>
                                        <p:cTn id="124" dur="1" fill="hold">
                                          <p:stCondLst>
                                            <p:cond delay="0"/>
                                          </p:stCondLst>
                                        </p:cTn>
                                        <p:tgtEl>
                                          <p:spTgt spid="565"/>
                                        </p:tgtEl>
                                        <p:attrNameLst>
                                          <p:attrName>style.visibility</p:attrName>
                                        </p:attrNameLst>
                                      </p:cBhvr>
                                      <p:to>
                                        <p:strVal val="visible"/>
                                      </p:to>
                                    </p:set>
                                    <p:animEffect transition="in" filter="fade">
                                      <p:cBhvr>
                                        <p:cTn id="125" dur="500"/>
                                        <p:tgtEl>
                                          <p:spTgt spid="565"/>
                                        </p:tgtEl>
                                      </p:cBhvr>
                                    </p:animEffect>
                                  </p:childTnLst>
                                </p:cTn>
                              </p:par>
                              <p:par>
                                <p:cTn id="126" presetID="6" presetClass="emph" presetSubtype="0" accel="100000" autoRev="1" fill="hold" nodeType="withEffect">
                                  <p:stCondLst>
                                    <p:cond delay="300"/>
                                  </p:stCondLst>
                                  <p:childTnLst>
                                    <p:animScale>
                                      <p:cBhvr>
                                        <p:cTn id="127" dur="500" fill="hold"/>
                                        <p:tgtEl>
                                          <p:spTgt spid="565"/>
                                        </p:tgtEl>
                                      </p:cBhvr>
                                      <p:by x="0" y="0"/>
                                    </p:animScale>
                                  </p:childTnLst>
                                </p:cTn>
                              </p:par>
                              <p:par>
                                <p:cTn id="128" presetID="10" presetClass="entr" presetSubtype="0" fill="hold" nodeType="withEffect">
                                  <p:stCondLst>
                                    <p:cond delay="800"/>
                                  </p:stCondLst>
                                  <p:childTnLst>
                                    <p:set>
                                      <p:cBhvr>
                                        <p:cTn id="129" dur="1" fill="hold">
                                          <p:stCondLst>
                                            <p:cond delay="0"/>
                                          </p:stCondLst>
                                        </p:cTn>
                                        <p:tgtEl>
                                          <p:spTgt spid="550"/>
                                        </p:tgtEl>
                                        <p:attrNameLst>
                                          <p:attrName>style.visibility</p:attrName>
                                        </p:attrNameLst>
                                      </p:cBhvr>
                                      <p:to>
                                        <p:strVal val="visible"/>
                                      </p:to>
                                    </p:set>
                                    <p:animEffect transition="in" filter="fade">
                                      <p:cBhvr>
                                        <p:cTn id="130" dur="500"/>
                                        <p:tgtEl>
                                          <p:spTgt spid="550"/>
                                        </p:tgtEl>
                                      </p:cBhvr>
                                    </p:animEffect>
                                  </p:childTnLst>
                                </p:cTn>
                              </p:par>
                              <p:par>
                                <p:cTn id="131" presetID="6" presetClass="emph" presetSubtype="0" accel="100000" autoRev="1" fill="hold" nodeType="withEffect">
                                  <p:stCondLst>
                                    <p:cond delay="300"/>
                                  </p:stCondLst>
                                  <p:childTnLst>
                                    <p:animScale>
                                      <p:cBhvr>
                                        <p:cTn id="132" dur="500" fill="hold"/>
                                        <p:tgtEl>
                                          <p:spTgt spid="550"/>
                                        </p:tgtEl>
                                      </p:cBhvr>
                                      <p:by x="0" y="0"/>
                                    </p:animScale>
                                  </p:childTnLst>
                                </p:cTn>
                              </p:par>
                              <p:par>
                                <p:cTn id="133" presetID="10" presetClass="entr" presetSubtype="0" fill="hold" nodeType="withEffect">
                                  <p:stCondLst>
                                    <p:cond delay="800"/>
                                  </p:stCondLst>
                                  <p:childTnLst>
                                    <p:set>
                                      <p:cBhvr>
                                        <p:cTn id="134" dur="1" fill="hold">
                                          <p:stCondLst>
                                            <p:cond delay="0"/>
                                          </p:stCondLst>
                                        </p:cTn>
                                        <p:tgtEl>
                                          <p:spTgt spid="574"/>
                                        </p:tgtEl>
                                        <p:attrNameLst>
                                          <p:attrName>style.visibility</p:attrName>
                                        </p:attrNameLst>
                                      </p:cBhvr>
                                      <p:to>
                                        <p:strVal val="visible"/>
                                      </p:to>
                                    </p:set>
                                    <p:animEffect transition="in" filter="fade">
                                      <p:cBhvr>
                                        <p:cTn id="135" dur="500"/>
                                        <p:tgtEl>
                                          <p:spTgt spid="574"/>
                                        </p:tgtEl>
                                      </p:cBhvr>
                                    </p:animEffect>
                                  </p:childTnLst>
                                </p:cTn>
                              </p:par>
                              <p:par>
                                <p:cTn id="136" presetID="6" presetClass="emph" presetSubtype="0" accel="100000" autoRev="1" fill="hold" nodeType="withEffect">
                                  <p:stCondLst>
                                    <p:cond delay="300"/>
                                  </p:stCondLst>
                                  <p:childTnLst>
                                    <p:animScale>
                                      <p:cBhvr>
                                        <p:cTn id="137" dur="500" fill="hold"/>
                                        <p:tgtEl>
                                          <p:spTgt spid="574"/>
                                        </p:tgtEl>
                                      </p:cBhvr>
                                      <p:by x="0" y="0"/>
                                    </p:animScale>
                                  </p:childTnLst>
                                </p:cTn>
                              </p:par>
                              <p:par>
                                <p:cTn id="138" presetID="10" presetClass="entr" presetSubtype="0" fill="hold" nodeType="withEffect">
                                  <p:stCondLst>
                                    <p:cond delay="800"/>
                                  </p:stCondLst>
                                  <p:childTnLst>
                                    <p:set>
                                      <p:cBhvr>
                                        <p:cTn id="139" dur="1" fill="hold">
                                          <p:stCondLst>
                                            <p:cond delay="0"/>
                                          </p:stCondLst>
                                        </p:cTn>
                                        <p:tgtEl>
                                          <p:spTgt spid="553"/>
                                        </p:tgtEl>
                                        <p:attrNameLst>
                                          <p:attrName>style.visibility</p:attrName>
                                        </p:attrNameLst>
                                      </p:cBhvr>
                                      <p:to>
                                        <p:strVal val="visible"/>
                                      </p:to>
                                    </p:set>
                                    <p:animEffect transition="in" filter="fade">
                                      <p:cBhvr>
                                        <p:cTn id="140" dur="500"/>
                                        <p:tgtEl>
                                          <p:spTgt spid="553"/>
                                        </p:tgtEl>
                                      </p:cBhvr>
                                    </p:animEffect>
                                  </p:childTnLst>
                                </p:cTn>
                              </p:par>
                              <p:par>
                                <p:cTn id="141" presetID="6" presetClass="emph" presetSubtype="0" accel="100000" autoRev="1" fill="hold" nodeType="withEffect">
                                  <p:stCondLst>
                                    <p:cond delay="300"/>
                                  </p:stCondLst>
                                  <p:childTnLst>
                                    <p:animScale>
                                      <p:cBhvr>
                                        <p:cTn id="142" dur="500" fill="hold"/>
                                        <p:tgtEl>
                                          <p:spTgt spid="553"/>
                                        </p:tgtEl>
                                      </p:cBhvr>
                                      <p:by x="0" y="0"/>
                                    </p:animScale>
                                  </p:childTnLst>
                                </p:cTn>
                              </p:par>
                              <p:par>
                                <p:cTn id="143" presetID="10" presetClass="entr" presetSubtype="0" fill="hold" nodeType="withEffect">
                                  <p:stCondLst>
                                    <p:cond delay="800"/>
                                  </p:stCondLst>
                                  <p:childTnLst>
                                    <p:set>
                                      <p:cBhvr>
                                        <p:cTn id="144" dur="1" fill="hold">
                                          <p:stCondLst>
                                            <p:cond delay="0"/>
                                          </p:stCondLst>
                                        </p:cTn>
                                        <p:tgtEl>
                                          <p:spTgt spid="547"/>
                                        </p:tgtEl>
                                        <p:attrNameLst>
                                          <p:attrName>style.visibility</p:attrName>
                                        </p:attrNameLst>
                                      </p:cBhvr>
                                      <p:to>
                                        <p:strVal val="visible"/>
                                      </p:to>
                                    </p:set>
                                    <p:animEffect transition="in" filter="fade">
                                      <p:cBhvr>
                                        <p:cTn id="145" dur="500"/>
                                        <p:tgtEl>
                                          <p:spTgt spid="547"/>
                                        </p:tgtEl>
                                      </p:cBhvr>
                                    </p:animEffect>
                                  </p:childTnLst>
                                </p:cTn>
                              </p:par>
                              <p:par>
                                <p:cTn id="146" presetID="6" presetClass="emph" presetSubtype="0" accel="100000" autoRev="1" fill="hold" nodeType="withEffect">
                                  <p:stCondLst>
                                    <p:cond delay="300"/>
                                  </p:stCondLst>
                                  <p:childTnLst>
                                    <p:animScale>
                                      <p:cBhvr>
                                        <p:cTn id="147" dur="500" fill="hold"/>
                                        <p:tgtEl>
                                          <p:spTgt spid="547"/>
                                        </p:tgtEl>
                                      </p:cBhvr>
                                      <p:by x="0" y="0"/>
                                    </p:animScale>
                                  </p:childTnLst>
                                </p:cTn>
                              </p:par>
                              <p:par>
                                <p:cTn id="148" presetID="10" presetClass="entr" presetSubtype="0" fill="hold" nodeType="withEffect">
                                  <p:stCondLst>
                                    <p:cond delay="800"/>
                                  </p:stCondLst>
                                  <p:childTnLst>
                                    <p:set>
                                      <p:cBhvr>
                                        <p:cTn id="149" dur="1" fill="hold">
                                          <p:stCondLst>
                                            <p:cond delay="0"/>
                                          </p:stCondLst>
                                        </p:cTn>
                                        <p:tgtEl>
                                          <p:spTgt spid="562"/>
                                        </p:tgtEl>
                                        <p:attrNameLst>
                                          <p:attrName>style.visibility</p:attrName>
                                        </p:attrNameLst>
                                      </p:cBhvr>
                                      <p:to>
                                        <p:strVal val="visible"/>
                                      </p:to>
                                    </p:set>
                                    <p:animEffect transition="in" filter="fade">
                                      <p:cBhvr>
                                        <p:cTn id="150" dur="500"/>
                                        <p:tgtEl>
                                          <p:spTgt spid="562"/>
                                        </p:tgtEl>
                                      </p:cBhvr>
                                    </p:animEffect>
                                  </p:childTnLst>
                                </p:cTn>
                              </p:par>
                              <p:par>
                                <p:cTn id="151" presetID="6" presetClass="emph" presetSubtype="0" accel="100000" autoRev="1" fill="hold" nodeType="withEffect">
                                  <p:stCondLst>
                                    <p:cond delay="300"/>
                                  </p:stCondLst>
                                  <p:childTnLst>
                                    <p:animScale>
                                      <p:cBhvr>
                                        <p:cTn id="152" dur="500" fill="hold"/>
                                        <p:tgtEl>
                                          <p:spTgt spid="562"/>
                                        </p:tgtEl>
                                      </p:cBhvr>
                                      <p:by x="0" y="0"/>
                                    </p:animScale>
                                  </p:childTnLst>
                                </p:cTn>
                              </p:par>
                              <p:par>
                                <p:cTn id="153" presetID="10" presetClass="entr" presetSubtype="0" fill="hold" nodeType="withEffect">
                                  <p:stCondLst>
                                    <p:cond delay="800"/>
                                  </p:stCondLst>
                                  <p:childTnLst>
                                    <p:set>
                                      <p:cBhvr>
                                        <p:cTn id="154" dur="1" fill="hold">
                                          <p:stCondLst>
                                            <p:cond delay="0"/>
                                          </p:stCondLst>
                                        </p:cTn>
                                        <p:tgtEl>
                                          <p:spTgt spid="544"/>
                                        </p:tgtEl>
                                        <p:attrNameLst>
                                          <p:attrName>style.visibility</p:attrName>
                                        </p:attrNameLst>
                                      </p:cBhvr>
                                      <p:to>
                                        <p:strVal val="visible"/>
                                      </p:to>
                                    </p:set>
                                    <p:animEffect transition="in" filter="fade">
                                      <p:cBhvr>
                                        <p:cTn id="155" dur="500"/>
                                        <p:tgtEl>
                                          <p:spTgt spid="544"/>
                                        </p:tgtEl>
                                      </p:cBhvr>
                                    </p:animEffect>
                                  </p:childTnLst>
                                </p:cTn>
                              </p:par>
                              <p:par>
                                <p:cTn id="156" presetID="6" presetClass="emph" presetSubtype="0" accel="100000" autoRev="1" fill="hold" nodeType="withEffect">
                                  <p:stCondLst>
                                    <p:cond delay="300"/>
                                  </p:stCondLst>
                                  <p:childTnLst>
                                    <p:animScale>
                                      <p:cBhvr>
                                        <p:cTn id="157" dur="500" fill="hold"/>
                                        <p:tgtEl>
                                          <p:spTgt spid="544"/>
                                        </p:tgtEl>
                                      </p:cBhvr>
                                      <p:by x="0" y="0"/>
                                    </p:animScale>
                                  </p:childTnLst>
                                </p:cTn>
                              </p:par>
                              <p:par>
                                <p:cTn id="158" presetID="10" presetClass="entr" presetSubtype="0" fill="hold" nodeType="withEffect">
                                  <p:stCondLst>
                                    <p:cond delay="800"/>
                                  </p:stCondLst>
                                  <p:childTnLst>
                                    <p:set>
                                      <p:cBhvr>
                                        <p:cTn id="159" dur="1" fill="hold">
                                          <p:stCondLst>
                                            <p:cond delay="0"/>
                                          </p:stCondLst>
                                        </p:cTn>
                                        <p:tgtEl>
                                          <p:spTgt spid="535"/>
                                        </p:tgtEl>
                                        <p:attrNameLst>
                                          <p:attrName>style.visibility</p:attrName>
                                        </p:attrNameLst>
                                      </p:cBhvr>
                                      <p:to>
                                        <p:strVal val="visible"/>
                                      </p:to>
                                    </p:set>
                                    <p:animEffect transition="in" filter="fade">
                                      <p:cBhvr>
                                        <p:cTn id="160" dur="500"/>
                                        <p:tgtEl>
                                          <p:spTgt spid="535"/>
                                        </p:tgtEl>
                                      </p:cBhvr>
                                    </p:animEffect>
                                  </p:childTnLst>
                                </p:cTn>
                              </p:par>
                              <p:par>
                                <p:cTn id="161" presetID="6" presetClass="emph" presetSubtype="0" accel="100000" autoRev="1" fill="hold" nodeType="withEffect">
                                  <p:stCondLst>
                                    <p:cond delay="300"/>
                                  </p:stCondLst>
                                  <p:childTnLst>
                                    <p:animScale>
                                      <p:cBhvr>
                                        <p:cTn id="162" dur="500" fill="hold"/>
                                        <p:tgtEl>
                                          <p:spTgt spid="535"/>
                                        </p:tgtEl>
                                      </p:cBhvr>
                                      <p:by x="0" y="0"/>
                                    </p:animScale>
                                  </p:childTnLst>
                                </p:cTn>
                              </p:par>
                              <p:par>
                                <p:cTn id="163" presetID="10" presetClass="entr" presetSubtype="0" fill="hold" nodeType="withEffect">
                                  <p:stCondLst>
                                    <p:cond delay="800"/>
                                  </p:stCondLst>
                                  <p:childTnLst>
                                    <p:set>
                                      <p:cBhvr>
                                        <p:cTn id="164" dur="1" fill="hold">
                                          <p:stCondLst>
                                            <p:cond delay="0"/>
                                          </p:stCondLst>
                                        </p:cTn>
                                        <p:tgtEl>
                                          <p:spTgt spid="538"/>
                                        </p:tgtEl>
                                        <p:attrNameLst>
                                          <p:attrName>style.visibility</p:attrName>
                                        </p:attrNameLst>
                                      </p:cBhvr>
                                      <p:to>
                                        <p:strVal val="visible"/>
                                      </p:to>
                                    </p:set>
                                    <p:animEffect transition="in" filter="fade">
                                      <p:cBhvr>
                                        <p:cTn id="165" dur="500"/>
                                        <p:tgtEl>
                                          <p:spTgt spid="538"/>
                                        </p:tgtEl>
                                      </p:cBhvr>
                                    </p:animEffect>
                                  </p:childTnLst>
                                </p:cTn>
                              </p:par>
                              <p:par>
                                <p:cTn id="166" presetID="6" presetClass="emph" presetSubtype="0" accel="100000" autoRev="1" fill="hold" nodeType="withEffect">
                                  <p:stCondLst>
                                    <p:cond delay="300"/>
                                  </p:stCondLst>
                                  <p:childTnLst>
                                    <p:animScale>
                                      <p:cBhvr>
                                        <p:cTn id="167" dur="500" fill="hold"/>
                                        <p:tgtEl>
                                          <p:spTgt spid="538"/>
                                        </p:tgtEl>
                                      </p:cBhvr>
                                      <p:by x="0" y="0"/>
                                    </p:animScale>
                                  </p:childTnLst>
                                </p:cTn>
                              </p:par>
                              <p:par>
                                <p:cTn id="168" presetID="10" presetClass="entr" presetSubtype="0" fill="hold" nodeType="withEffect">
                                  <p:stCondLst>
                                    <p:cond delay="800"/>
                                  </p:stCondLst>
                                  <p:childTnLst>
                                    <p:set>
                                      <p:cBhvr>
                                        <p:cTn id="169" dur="1" fill="hold">
                                          <p:stCondLst>
                                            <p:cond delay="0"/>
                                          </p:stCondLst>
                                        </p:cTn>
                                        <p:tgtEl>
                                          <p:spTgt spid="568"/>
                                        </p:tgtEl>
                                        <p:attrNameLst>
                                          <p:attrName>style.visibility</p:attrName>
                                        </p:attrNameLst>
                                      </p:cBhvr>
                                      <p:to>
                                        <p:strVal val="visible"/>
                                      </p:to>
                                    </p:set>
                                    <p:animEffect transition="in" filter="fade">
                                      <p:cBhvr>
                                        <p:cTn id="170" dur="500"/>
                                        <p:tgtEl>
                                          <p:spTgt spid="568"/>
                                        </p:tgtEl>
                                      </p:cBhvr>
                                    </p:animEffect>
                                  </p:childTnLst>
                                </p:cTn>
                              </p:par>
                              <p:par>
                                <p:cTn id="171" presetID="6" presetClass="emph" presetSubtype="0" accel="100000" autoRev="1" fill="hold" nodeType="withEffect">
                                  <p:stCondLst>
                                    <p:cond delay="300"/>
                                  </p:stCondLst>
                                  <p:childTnLst>
                                    <p:animScale>
                                      <p:cBhvr>
                                        <p:cTn id="172" dur="500" fill="hold"/>
                                        <p:tgtEl>
                                          <p:spTgt spid="568"/>
                                        </p:tgtEl>
                                      </p:cBhvr>
                                      <p:by x="0" y="0"/>
                                    </p:animScale>
                                  </p:childTnLst>
                                </p:cTn>
                              </p:par>
                              <p:par>
                                <p:cTn id="173" presetID="10" presetClass="entr" presetSubtype="0" fill="hold" nodeType="withEffect">
                                  <p:stCondLst>
                                    <p:cond delay="800"/>
                                  </p:stCondLst>
                                  <p:childTnLst>
                                    <p:set>
                                      <p:cBhvr>
                                        <p:cTn id="174" dur="1" fill="hold">
                                          <p:stCondLst>
                                            <p:cond delay="0"/>
                                          </p:stCondLst>
                                        </p:cTn>
                                        <p:tgtEl>
                                          <p:spTgt spid="519"/>
                                        </p:tgtEl>
                                        <p:attrNameLst>
                                          <p:attrName>style.visibility</p:attrName>
                                        </p:attrNameLst>
                                      </p:cBhvr>
                                      <p:to>
                                        <p:strVal val="visible"/>
                                      </p:to>
                                    </p:set>
                                    <p:animEffect transition="in" filter="fade">
                                      <p:cBhvr>
                                        <p:cTn id="175" dur="500"/>
                                        <p:tgtEl>
                                          <p:spTgt spid="519"/>
                                        </p:tgtEl>
                                      </p:cBhvr>
                                    </p:animEffect>
                                  </p:childTnLst>
                                </p:cTn>
                              </p:par>
                              <p:par>
                                <p:cTn id="176" presetID="6" presetClass="emph" presetSubtype="0" accel="100000" autoRev="1" fill="hold" nodeType="withEffect">
                                  <p:stCondLst>
                                    <p:cond delay="300"/>
                                  </p:stCondLst>
                                  <p:childTnLst>
                                    <p:animScale>
                                      <p:cBhvr>
                                        <p:cTn id="177" dur="500" fill="hold"/>
                                        <p:tgtEl>
                                          <p:spTgt spid="519"/>
                                        </p:tgtEl>
                                      </p:cBhvr>
                                      <p:by x="0" y="0"/>
                                    </p:animScale>
                                  </p:childTnLst>
                                </p:cTn>
                              </p:par>
                              <p:par>
                                <p:cTn id="178" presetID="10" presetClass="entr" presetSubtype="0" fill="hold" nodeType="withEffect">
                                  <p:stCondLst>
                                    <p:cond delay="800"/>
                                  </p:stCondLst>
                                  <p:childTnLst>
                                    <p:set>
                                      <p:cBhvr>
                                        <p:cTn id="179" dur="1" fill="hold">
                                          <p:stCondLst>
                                            <p:cond delay="0"/>
                                          </p:stCondLst>
                                        </p:cTn>
                                        <p:tgtEl>
                                          <p:spTgt spid="516"/>
                                        </p:tgtEl>
                                        <p:attrNameLst>
                                          <p:attrName>style.visibility</p:attrName>
                                        </p:attrNameLst>
                                      </p:cBhvr>
                                      <p:to>
                                        <p:strVal val="visible"/>
                                      </p:to>
                                    </p:set>
                                    <p:animEffect transition="in" filter="fade">
                                      <p:cBhvr>
                                        <p:cTn id="180" dur="500"/>
                                        <p:tgtEl>
                                          <p:spTgt spid="516"/>
                                        </p:tgtEl>
                                      </p:cBhvr>
                                    </p:animEffect>
                                  </p:childTnLst>
                                </p:cTn>
                              </p:par>
                              <p:par>
                                <p:cTn id="181" presetID="6" presetClass="emph" presetSubtype="0" accel="100000" autoRev="1" fill="hold" nodeType="withEffect">
                                  <p:stCondLst>
                                    <p:cond delay="300"/>
                                  </p:stCondLst>
                                  <p:childTnLst>
                                    <p:animScale>
                                      <p:cBhvr>
                                        <p:cTn id="182" dur="500" fill="hold"/>
                                        <p:tgtEl>
                                          <p:spTgt spid="516"/>
                                        </p:tgtEl>
                                      </p:cBhvr>
                                      <p:by x="0" y="0"/>
                                    </p:animScale>
                                  </p:childTnLst>
                                </p:cTn>
                              </p:par>
                              <p:par>
                                <p:cTn id="183" presetID="10" presetClass="entr" presetSubtype="0" fill="hold" nodeType="withEffect">
                                  <p:stCondLst>
                                    <p:cond delay="800"/>
                                  </p:stCondLst>
                                  <p:childTnLst>
                                    <p:set>
                                      <p:cBhvr>
                                        <p:cTn id="184" dur="1" fill="hold">
                                          <p:stCondLst>
                                            <p:cond delay="0"/>
                                          </p:stCondLst>
                                        </p:cTn>
                                        <p:tgtEl>
                                          <p:spTgt spid="556"/>
                                        </p:tgtEl>
                                        <p:attrNameLst>
                                          <p:attrName>style.visibility</p:attrName>
                                        </p:attrNameLst>
                                      </p:cBhvr>
                                      <p:to>
                                        <p:strVal val="visible"/>
                                      </p:to>
                                    </p:set>
                                    <p:animEffect transition="in" filter="fade">
                                      <p:cBhvr>
                                        <p:cTn id="185" dur="500"/>
                                        <p:tgtEl>
                                          <p:spTgt spid="556"/>
                                        </p:tgtEl>
                                      </p:cBhvr>
                                    </p:animEffect>
                                  </p:childTnLst>
                                </p:cTn>
                              </p:par>
                              <p:par>
                                <p:cTn id="186" presetID="6" presetClass="emph" presetSubtype="0" accel="100000" autoRev="1" fill="hold" nodeType="withEffect">
                                  <p:stCondLst>
                                    <p:cond delay="300"/>
                                  </p:stCondLst>
                                  <p:childTnLst>
                                    <p:animScale>
                                      <p:cBhvr>
                                        <p:cTn id="187" dur="500" fill="hold"/>
                                        <p:tgtEl>
                                          <p:spTgt spid="556"/>
                                        </p:tgtEl>
                                      </p:cBhvr>
                                      <p:by x="0" y="0"/>
                                    </p:animScale>
                                  </p:childTnLst>
                                </p:cTn>
                              </p:par>
                              <p:par>
                                <p:cTn id="188" presetID="10" presetClass="entr" presetSubtype="0" fill="hold" nodeType="withEffect">
                                  <p:stCondLst>
                                    <p:cond delay="800"/>
                                  </p:stCondLst>
                                  <p:childTnLst>
                                    <p:set>
                                      <p:cBhvr>
                                        <p:cTn id="189" dur="1" fill="hold">
                                          <p:stCondLst>
                                            <p:cond delay="0"/>
                                          </p:stCondLst>
                                        </p:cTn>
                                        <p:tgtEl>
                                          <p:spTgt spid="486"/>
                                        </p:tgtEl>
                                        <p:attrNameLst>
                                          <p:attrName>style.visibility</p:attrName>
                                        </p:attrNameLst>
                                      </p:cBhvr>
                                      <p:to>
                                        <p:strVal val="visible"/>
                                      </p:to>
                                    </p:set>
                                    <p:animEffect transition="in" filter="fade">
                                      <p:cBhvr>
                                        <p:cTn id="190" dur="500"/>
                                        <p:tgtEl>
                                          <p:spTgt spid="486"/>
                                        </p:tgtEl>
                                      </p:cBhvr>
                                    </p:animEffect>
                                  </p:childTnLst>
                                </p:cTn>
                              </p:par>
                              <p:par>
                                <p:cTn id="191" presetID="6" presetClass="emph" presetSubtype="0" accel="100000" autoRev="1" fill="hold" nodeType="withEffect">
                                  <p:stCondLst>
                                    <p:cond delay="300"/>
                                  </p:stCondLst>
                                  <p:childTnLst>
                                    <p:animScale>
                                      <p:cBhvr>
                                        <p:cTn id="192" dur="500" fill="hold"/>
                                        <p:tgtEl>
                                          <p:spTgt spid="486"/>
                                        </p:tgtEl>
                                      </p:cBhvr>
                                      <p:by x="0" y="0"/>
                                    </p:animScale>
                                  </p:childTnLst>
                                </p:cTn>
                              </p:par>
                              <p:par>
                                <p:cTn id="193" presetID="10" presetClass="entr" presetSubtype="0" fill="hold" nodeType="withEffect">
                                  <p:stCondLst>
                                    <p:cond delay="800"/>
                                  </p:stCondLst>
                                  <p:childTnLst>
                                    <p:set>
                                      <p:cBhvr>
                                        <p:cTn id="194" dur="1" fill="hold">
                                          <p:stCondLst>
                                            <p:cond delay="0"/>
                                          </p:stCondLst>
                                        </p:cTn>
                                        <p:tgtEl>
                                          <p:spTgt spid="483"/>
                                        </p:tgtEl>
                                        <p:attrNameLst>
                                          <p:attrName>style.visibility</p:attrName>
                                        </p:attrNameLst>
                                      </p:cBhvr>
                                      <p:to>
                                        <p:strVal val="visible"/>
                                      </p:to>
                                    </p:set>
                                    <p:animEffect transition="in" filter="fade">
                                      <p:cBhvr>
                                        <p:cTn id="195" dur="500"/>
                                        <p:tgtEl>
                                          <p:spTgt spid="483"/>
                                        </p:tgtEl>
                                      </p:cBhvr>
                                    </p:animEffect>
                                  </p:childTnLst>
                                </p:cTn>
                              </p:par>
                              <p:par>
                                <p:cTn id="196" presetID="6" presetClass="emph" presetSubtype="0" accel="100000" autoRev="1" fill="hold" nodeType="withEffect">
                                  <p:stCondLst>
                                    <p:cond delay="300"/>
                                  </p:stCondLst>
                                  <p:childTnLst>
                                    <p:animScale>
                                      <p:cBhvr>
                                        <p:cTn id="197" dur="500" fill="hold"/>
                                        <p:tgtEl>
                                          <p:spTgt spid="483"/>
                                        </p:tgtEl>
                                      </p:cBhvr>
                                      <p:by x="0" y="0"/>
                                    </p:animScale>
                                  </p:childTnLst>
                                </p:cTn>
                              </p:par>
                              <p:par>
                                <p:cTn id="198" presetID="10" presetClass="entr" presetSubtype="0" fill="hold" nodeType="withEffect">
                                  <p:stCondLst>
                                    <p:cond delay="800"/>
                                  </p:stCondLst>
                                  <p:childTnLst>
                                    <p:set>
                                      <p:cBhvr>
                                        <p:cTn id="199" dur="1" fill="hold">
                                          <p:stCondLst>
                                            <p:cond delay="0"/>
                                          </p:stCondLst>
                                        </p:cTn>
                                        <p:tgtEl>
                                          <p:spTgt spid="498"/>
                                        </p:tgtEl>
                                        <p:attrNameLst>
                                          <p:attrName>style.visibility</p:attrName>
                                        </p:attrNameLst>
                                      </p:cBhvr>
                                      <p:to>
                                        <p:strVal val="visible"/>
                                      </p:to>
                                    </p:set>
                                    <p:animEffect transition="in" filter="fade">
                                      <p:cBhvr>
                                        <p:cTn id="200" dur="500"/>
                                        <p:tgtEl>
                                          <p:spTgt spid="498"/>
                                        </p:tgtEl>
                                      </p:cBhvr>
                                    </p:animEffect>
                                  </p:childTnLst>
                                </p:cTn>
                              </p:par>
                              <p:par>
                                <p:cTn id="201" presetID="6" presetClass="emph" presetSubtype="0" accel="100000" autoRev="1" fill="hold" nodeType="withEffect">
                                  <p:stCondLst>
                                    <p:cond delay="300"/>
                                  </p:stCondLst>
                                  <p:childTnLst>
                                    <p:animScale>
                                      <p:cBhvr>
                                        <p:cTn id="202" dur="500" fill="hold"/>
                                        <p:tgtEl>
                                          <p:spTgt spid="498"/>
                                        </p:tgtEl>
                                      </p:cBhvr>
                                      <p:by x="0" y="0"/>
                                    </p:animScale>
                                  </p:childTnLst>
                                </p:cTn>
                              </p:par>
                              <p:par>
                                <p:cTn id="203" presetID="10" presetClass="entr" presetSubtype="0" fill="hold" nodeType="withEffect">
                                  <p:stCondLst>
                                    <p:cond delay="800"/>
                                  </p:stCondLst>
                                  <p:childTnLst>
                                    <p:set>
                                      <p:cBhvr>
                                        <p:cTn id="204" dur="1" fill="hold">
                                          <p:stCondLst>
                                            <p:cond delay="0"/>
                                          </p:stCondLst>
                                        </p:cTn>
                                        <p:tgtEl>
                                          <p:spTgt spid="507"/>
                                        </p:tgtEl>
                                        <p:attrNameLst>
                                          <p:attrName>style.visibility</p:attrName>
                                        </p:attrNameLst>
                                      </p:cBhvr>
                                      <p:to>
                                        <p:strVal val="visible"/>
                                      </p:to>
                                    </p:set>
                                    <p:animEffect transition="in" filter="fade">
                                      <p:cBhvr>
                                        <p:cTn id="205" dur="500"/>
                                        <p:tgtEl>
                                          <p:spTgt spid="507"/>
                                        </p:tgtEl>
                                      </p:cBhvr>
                                    </p:animEffect>
                                  </p:childTnLst>
                                </p:cTn>
                              </p:par>
                              <p:par>
                                <p:cTn id="206" presetID="6" presetClass="emph" presetSubtype="0" accel="100000" autoRev="1" fill="hold" nodeType="withEffect">
                                  <p:stCondLst>
                                    <p:cond delay="300"/>
                                  </p:stCondLst>
                                  <p:childTnLst>
                                    <p:animScale>
                                      <p:cBhvr>
                                        <p:cTn id="207" dur="500" fill="hold"/>
                                        <p:tgtEl>
                                          <p:spTgt spid="507"/>
                                        </p:tgtEl>
                                      </p:cBhvr>
                                      <p:by x="0" y="0"/>
                                    </p:animScale>
                                  </p:childTnLst>
                                </p:cTn>
                              </p:par>
                              <p:par>
                                <p:cTn id="208" presetID="10" presetClass="entr" presetSubtype="0" fill="hold" nodeType="withEffect">
                                  <p:stCondLst>
                                    <p:cond delay="800"/>
                                  </p:stCondLst>
                                  <p:childTnLst>
                                    <p:set>
                                      <p:cBhvr>
                                        <p:cTn id="209" dur="1" fill="hold">
                                          <p:stCondLst>
                                            <p:cond delay="0"/>
                                          </p:stCondLst>
                                        </p:cTn>
                                        <p:tgtEl>
                                          <p:spTgt spid="501"/>
                                        </p:tgtEl>
                                        <p:attrNameLst>
                                          <p:attrName>style.visibility</p:attrName>
                                        </p:attrNameLst>
                                      </p:cBhvr>
                                      <p:to>
                                        <p:strVal val="visible"/>
                                      </p:to>
                                    </p:set>
                                    <p:animEffect transition="in" filter="fade">
                                      <p:cBhvr>
                                        <p:cTn id="210" dur="500"/>
                                        <p:tgtEl>
                                          <p:spTgt spid="501"/>
                                        </p:tgtEl>
                                      </p:cBhvr>
                                    </p:animEffect>
                                  </p:childTnLst>
                                </p:cTn>
                              </p:par>
                              <p:par>
                                <p:cTn id="211" presetID="6" presetClass="emph" presetSubtype="0" accel="100000" autoRev="1" fill="hold" nodeType="withEffect">
                                  <p:stCondLst>
                                    <p:cond delay="300"/>
                                  </p:stCondLst>
                                  <p:childTnLst>
                                    <p:animScale>
                                      <p:cBhvr>
                                        <p:cTn id="212" dur="500" fill="hold"/>
                                        <p:tgtEl>
                                          <p:spTgt spid="501"/>
                                        </p:tgtEl>
                                      </p:cBhvr>
                                      <p:by x="0" y="0"/>
                                    </p:animScale>
                                  </p:childTnLst>
                                </p:cTn>
                              </p:par>
                              <p:par>
                                <p:cTn id="213" presetID="10" presetClass="entr" presetSubtype="0" fill="hold" nodeType="withEffect">
                                  <p:stCondLst>
                                    <p:cond delay="800"/>
                                  </p:stCondLst>
                                  <p:childTnLst>
                                    <p:set>
                                      <p:cBhvr>
                                        <p:cTn id="214" dur="1" fill="hold">
                                          <p:stCondLst>
                                            <p:cond delay="0"/>
                                          </p:stCondLst>
                                        </p:cTn>
                                        <p:tgtEl>
                                          <p:spTgt spid="597"/>
                                        </p:tgtEl>
                                        <p:attrNameLst>
                                          <p:attrName>style.visibility</p:attrName>
                                        </p:attrNameLst>
                                      </p:cBhvr>
                                      <p:to>
                                        <p:strVal val="visible"/>
                                      </p:to>
                                    </p:set>
                                    <p:animEffect transition="in" filter="fade">
                                      <p:cBhvr>
                                        <p:cTn id="215" dur="500"/>
                                        <p:tgtEl>
                                          <p:spTgt spid="597"/>
                                        </p:tgtEl>
                                      </p:cBhvr>
                                    </p:animEffect>
                                  </p:childTnLst>
                                </p:cTn>
                              </p:par>
                              <p:par>
                                <p:cTn id="216" presetID="6" presetClass="emph" presetSubtype="0" accel="100000" autoRev="1" fill="hold" nodeType="withEffect">
                                  <p:stCondLst>
                                    <p:cond delay="300"/>
                                  </p:stCondLst>
                                  <p:childTnLst>
                                    <p:animScale>
                                      <p:cBhvr>
                                        <p:cTn id="217" dur="500" fill="hold"/>
                                        <p:tgtEl>
                                          <p:spTgt spid="597"/>
                                        </p:tgtEl>
                                      </p:cBhvr>
                                      <p:by x="0" y="0"/>
                                    </p:animScale>
                                  </p:childTnLst>
                                </p:cTn>
                              </p:par>
                              <p:par>
                                <p:cTn id="218" presetID="6" presetClass="emph" presetSubtype="0" accel="100000" autoRev="1" fill="hold" nodeType="withEffect">
                                  <p:stCondLst>
                                    <p:cond delay="300"/>
                                  </p:stCondLst>
                                  <p:childTnLst>
                                    <p:animScale>
                                      <p:cBhvr>
                                        <p:cTn id="219" dur="500" fill="hold"/>
                                        <p:tgtEl>
                                          <p:spTgt spid="541"/>
                                        </p:tgtEl>
                                      </p:cBhvr>
                                      <p:by x="0" y="0"/>
                                    </p:animScale>
                                  </p:childTnLst>
                                </p:cTn>
                              </p:par>
                              <p:par>
                                <p:cTn id="220" presetID="6" presetClass="emph" presetSubtype="0" accel="100000" autoRev="1" fill="hold" nodeType="withEffect">
                                  <p:stCondLst>
                                    <p:cond delay="300"/>
                                  </p:stCondLst>
                                  <p:childTnLst>
                                    <p:animScale>
                                      <p:cBhvr>
                                        <p:cTn id="221" dur="500" fill="hold"/>
                                        <p:tgtEl>
                                          <p:spTgt spid="525"/>
                                        </p:tgtEl>
                                      </p:cBhvr>
                                      <p:by x="0" y="0"/>
                                    </p:animScale>
                                  </p:childTnLst>
                                </p:cTn>
                              </p:par>
                              <p:par>
                                <p:cTn id="222" presetID="6" presetClass="emph" presetSubtype="0" accel="100000" autoRev="1" fill="hold" nodeType="withEffect">
                                  <p:stCondLst>
                                    <p:cond delay="300"/>
                                  </p:stCondLst>
                                  <p:childTnLst>
                                    <p:animScale>
                                      <p:cBhvr>
                                        <p:cTn id="223" dur="500" fill="hold"/>
                                        <p:tgtEl>
                                          <p:spTgt spid="522"/>
                                        </p:tgtEl>
                                      </p:cBhvr>
                                      <p:by x="0" y="0"/>
                                    </p:animScale>
                                  </p:childTnLst>
                                </p:cTn>
                              </p:par>
                              <p:par>
                                <p:cTn id="224" presetID="6" presetClass="emph" presetSubtype="0" accel="100000" autoRev="1" fill="hold" nodeType="withEffect">
                                  <p:stCondLst>
                                    <p:cond delay="300"/>
                                  </p:stCondLst>
                                  <p:childTnLst>
                                    <p:animScale>
                                      <p:cBhvr>
                                        <p:cTn id="225" dur="500" fill="hold"/>
                                        <p:tgtEl>
                                          <p:spTgt spid="512"/>
                                        </p:tgtEl>
                                      </p:cBhvr>
                                      <p:by x="0" y="0"/>
                                    </p:animScale>
                                  </p:childTnLst>
                                </p:cTn>
                              </p:par>
                              <p:par>
                                <p:cTn id="226" presetID="6" presetClass="emph" presetSubtype="0" accel="100000" autoRev="1" fill="hold" nodeType="withEffect">
                                  <p:stCondLst>
                                    <p:cond delay="300"/>
                                  </p:stCondLst>
                                  <p:childTnLst>
                                    <p:animScale>
                                      <p:cBhvr>
                                        <p:cTn id="227" dur="500" fill="hold"/>
                                        <p:tgtEl>
                                          <p:spTgt spid="571"/>
                                        </p:tgtEl>
                                      </p:cBhvr>
                                      <p:by x="0" y="0"/>
                                    </p:animScale>
                                  </p:childTnLst>
                                </p:cTn>
                              </p:par>
                              <p:par>
                                <p:cTn id="228" presetID="6" presetClass="emph" presetSubtype="0" accel="100000" autoRev="1" fill="hold" nodeType="withEffect">
                                  <p:stCondLst>
                                    <p:cond delay="300"/>
                                  </p:stCondLst>
                                  <p:childTnLst>
                                    <p:animScale>
                                      <p:cBhvr>
                                        <p:cTn id="229" dur="500" fill="hold"/>
                                        <p:tgtEl>
                                          <p:spTgt spid="492"/>
                                        </p:tgtEl>
                                      </p:cBhvr>
                                      <p:by x="0" y="0"/>
                                    </p:animScale>
                                  </p:childTnLst>
                                </p:cTn>
                              </p:par>
                              <p:par>
                                <p:cTn id="230" presetID="6" presetClass="emph" presetSubtype="0" accel="100000" autoRev="1" fill="hold" nodeType="withEffect">
                                  <p:stCondLst>
                                    <p:cond delay="300"/>
                                  </p:stCondLst>
                                  <p:childTnLst>
                                    <p:animScale>
                                      <p:cBhvr>
                                        <p:cTn id="231" dur="500" fill="hold"/>
                                        <p:tgtEl>
                                          <p:spTgt spid="495"/>
                                        </p:tgtEl>
                                      </p:cBhvr>
                                      <p:by x="0" y="0"/>
                                    </p:animScale>
                                  </p:childTnLst>
                                </p:cTn>
                              </p:par>
                              <p:par>
                                <p:cTn id="232" presetID="6" presetClass="emph" presetSubtype="0" accel="100000" autoRev="1" fill="hold" nodeType="withEffect">
                                  <p:stCondLst>
                                    <p:cond delay="300"/>
                                  </p:stCondLst>
                                  <p:childTnLst>
                                    <p:animScale>
                                      <p:cBhvr>
                                        <p:cTn id="233" dur="500" fill="hold"/>
                                        <p:tgtEl>
                                          <p:spTgt spid="489"/>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602" grpId="0"/>
      <p:bldP spid="60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ight Bracket 192">
            <a:extLst>
              <a:ext uri="{FF2B5EF4-FFF2-40B4-BE49-F238E27FC236}">
                <a16:creationId xmlns:a16="http://schemas.microsoft.com/office/drawing/2014/main" id="{1FDE552D-8AAB-426B-956A-DB5655E0135F}"/>
              </a:ext>
            </a:extLst>
          </p:cNvPr>
          <p:cNvSpPr/>
          <p:nvPr/>
        </p:nvSpPr>
        <p:spPr>
          <a:xfrm rot="5400000">
            <a:off x="5801913" y="-8554"/>
            <a:ext cx="599649" cy="10669757"/>
          </a:xfrm>
          <a:prstGeom prst="rightBracket">
            <a:avLst>
              <a:gd name="adj" fmla="val 0"/>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4" name="Oval 193">
            <a:extLst>
              <a:ext uri="{FF2B5EF4-FFF2-40B4-BE49-F238E27FC236}">
                <a16:creationId xmlns:a16="http://schemas.microsoft.com/office/drawing/2014/main" id="{D14E88A4-272A-4681-B078-2C6CBB72484F}"/>
              </a:ext>
            </a:extLst>
          </p:cNvPr>
          <p:cNvSpPr/>
          <p:nvPr/>
        </p:nvSpPr>
        <p:spPr bwMode="auto">
          <a:xfrm>
            <a:off x="5499843" y="5240748"/>
            <a:ext cx="1043436" cy="85208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5" name="Group 194">
            <a:extLst>
              <a:ext uri="{FF2B5EF4-FFF2-40B4-BE49-F238E27FC236}">
                <a16:creationId xmlns:a16="http://schemas.microsoft.com/office/drawing/2014/main" id="{03FA9521-5E46-4DA4-B8CB-7B2ED03638EB}"/>
              </a:ext>
            </a:extLst>
          </p:cNvPr>
          <p:cNvGrpSpPr/>
          <p:nvPr/>
        </p:nvGrpSpPr>
        <p:grpSpPr>
          <a:xfrm>
            <a:off x="5646750" y="5133913"/>
            <a:ext cx="788608" cy="530602"/>
            <a:chOff x="9368199" y="4441490"/>
            <a:chExt cx="756615" cy="485126"/>
          </a:xfrm>
        </p:grpSpPr>
        <p:pic>
          <p:nvPicPr>
            <p:cNvPr id="197" name="Picture 196">
              <a:extLst>
                <a:ext uri="{FF2B5EF4-FFF2-40B4-BE49-F238E27FC236}">
                  <a16:creationId xmlns:a16="http://schemas.microsoft.com/office/drawing/2014/main" id="{DB42076C-0FD7-4886-BD3B-C85E22165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687" y="4441490"/>
              <a:ext cx="485127" cy="485126"/>
            </a:xfrm>
            <a:prstGeom prst="rect">
              <a:avLst/>
            </a:prstGeom>
          </p:spPr>
        </p:pic>
        <p:cxnSp>
          <p:nvCxnSpPr>
            <p:cNvPr id="198" name="Straight Connector 197">
              <a:extLst>
                <a:ext uri="{FF2B5EF4-FFF2-40B4-BE49-F238E27FC236}">
                  <a16:creationId xmlns:a16="http://schemas.microsoft.com/office/drawing/2014/main" id="{F9860083-061B-4F3D-B03F-078C749D306C}"/>
                </a:ext>
              </a:extLst>
            </p:cNvPr>
            <p:cNvCxnSpPr>
              <a:cxnSpLocks/>
            </p:cNvCxnSpPr>
            <p:nvPr/>
          </p:nvCxnSpPr>
          <p:spPr>
            <a:xfrm>
              <a:off x="9464058" y="4739229"/>
              <a:ext cx="166566"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EA2E859-FCC6-4AD0-BB8A-62BC386177EA}"/>
                </a:ext>
              </a:extLst>
            </p:cNvPr>
            <p:cNvCxnSpPr>
              <a:cxnSpLocks/>
            </p:cNvCxnSpPr>
            <p:nvPr/>
          </p:nvCxnSpPr>
          <p:spPr>
            <a:xfrm>
              <a:off x="9368199" y="4869697"/>
              <a:ext cx="262424"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6" name="TextBox 195">
            <a:extLst>
              <a:ext uri="{FF2B5EF4-FFF2-40B4-BE49-F238E27FC236}">
                <a16:creationId xmlns:a16="http://schemas.microsoft.com/office/drawing/2014/main" id="{2416516F-CCC7-4CD3-9204-F33334F9D592}"/>
              </a:ext>
            </a:extLst>
          </p:cNvPr>
          <p:cNvSpPr txBox="1"/>
          <p:nvPr/>
        </p:nvSpPr>
        <p:spPr>
          <a:xfrm>
            <a:off x="4577539" y="5863096"/>
            <a:ext cx="3036916" cy="325865"/>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solidFill>
                  <a:srgbClr val="3C3C41"/>
                </a:solidFill>
                <a:effectLst/>
                <a:uLnTx/>
                <a:uFillTx/>
                <a:latin typeface="Segoe UI Semibold"/>
                <a:ea typeface="+mn-ea"/>
                <a:cs typeface="Segoe UI bold" panose="020B0802040204020203" pitchFamily="34" charset="0"/>
              </a:rPr>
              <a:t>Get secure faster</a:t>
            </a:r>
          </a:p>
        </p:txBody>
      </p:sp>
      <p:sp>
        <p:nvSpPr>
          <p:cNvPr id="16" name="Title 15">
            <a:extLst>
              <a:ext uri="{FF2B5EF4-FFF2-40B4-BE49-F238E27FC236}">
                <a16:creationId xmlns:a16="http://schemas.microsoft.com/office/drawing/2014/main" id="{8B5924C3-3F31-4365-ABD5-19A1EBBE4A45}"/>
              </a:ext>
            </a:extLst>
          </p:cNvPr>
          <p:cNvSpPr>
            <a:spLocks noGrp="1"/>
          </p:cNvSpPr>
          <p:nvPr>
            <p:ph type="title"/>
          </p:nvPr>
        </p:nvSpPr>
        <p:spPr>
          <a:xfrm>
            <a:off x="442765" y="484754"/>
            <a:ext cx="11306469" cy="403079"/>
          </a:xfrm>
        </p:spPr>
        <p:txBody>
          <a:bodyPr/>
          <a:lstStyle/>
          <a:p>
            <a:pPr algn="ctr"/>
            <a:r>
              <a:rPr lang="en-US" sz="3200" dirty="0"/>
              <a:t>Azure security center</a:t>
            </a:r>
          </a:p>
        </p:txBody>
      </p:sp>
      <p:pic>
        <p:nvPicPr>
          <p:cNvPr id="74" name="Graphic 73">
            <a:extLst>
              <a:ext uri="{FF2B5EF4-FFF2-40B4-BE49-F238E27FC236}">
                <a16:creationId xmlns:a16="http://schemas.microsoft.com/office/drawing/2014/main" id="{C36B6A41-00FC-4C61-B070-ADA8CF140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678" y="1012163"/>
            <a:ext cx="748641" cy="748640"/>
          </a:xfrm>
          <a:prstGeom prst="rect">
            <a:avLst/>
          </a:prstGeom>
        </p:spPr>
      </p:pic>
      <p:sp>
        <p:nvSpPr>
          <p:cNvPr id="55" name="Rectangle 54">
            <a:extLst>
              <a:ext uri="{FF2B5EF4-FFF2-40B4-BE49-F238E27FC236}">
                <a16:creationId xmlns:a16="http://schemas.microsoft.com/office/drawing/2014/main" id="{A6F2C74B-BF1D-42E3-856C-78A83D5041B3}"/>
              </a:ext>
            </a:extLst>
          </p:cNvPr>
          <p:cNvSpPr/>
          <p:nvPr/>
        </p:nvSpPr>
        <p:spPr bwMode="auto">
          <a:xfrm>
            <a:off x="766860" y="2031652"/>
            <a:ext cx="5173394" cy="2743760"/>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DC5E01AE-1685-48B3-8892-8A1801C0AE23}"/>
              </a:ext>
            </a:extLst>
          </p:cNvPr>
          <p:cNvSpPr txBox="1"/>
          <p:nvPr/>
        </p:nvSpPr>
        <p:spPr>
          <a:xfrm>
            <a:off x="2258507" y="2598400"/>
            <a:ext cx="3563003" cy="30172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Semibold"/>
                <a:ea typeface="+mn-ea"/>
                <a:cs typeface="Segoe UI bold" panose="020B0802040204020203" pitchFamily="34" charset="0"/>
              </a:rPr>
              <a:t>Strengthen security posture</a:t>
            </a:r>
          </a:p>
        </p:txBody>
      </p:sp>
      <p:sp>
        <p:nvSpPr>
          <p:cNvPr id="48" name="Rectangle 47">
            <a:extLst>
              <a:ext uri="{FF2B5EF4-FFF2-40B4-BE49-F238E27FC236}">
                <a16:creationId xmlns:a16="http://schemas.microsoft.com/office/drawing/2014/main" id="{86C4408D-821B-4D93-A545-0CBB8B1EA57F}"/>
              </a:ext>
            </a:extLst>
          </p:cNvPr>
          <p:cNvSpPr/>
          <p:nvPr/>
        </p:nvSpPr>
        <p:spPr bwMode="auto">
          <a:xfrm>
            <a:off x="1113385" y="3461262"/>
            <a:ext cx="4480342" cy="416628"/>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89642" bIns="89642" anchor="ctr" anchorCtr="0"/>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1372" b="0" i="0" u="none" strike="noStrike" kern="0" cap="none" spc="0" normalizeH="0" baseline="0" noProof="0">
                <a:ln>
                  <a:noFill/>
                </a:ln>
                <a:solidFill>
                  <a:srgbClr val="1A1A1A"/>
                </a:solidFill>
                <a:effectLst/>
                <a:uLnTx/>
                <a:uFillTx/>
                <a:latin typeface="Segoe UI Semibold"/>
                <a:ea typeface="+mn-ea"/>
                <a:cs typeface="Segoe UI" panose="020B0502040204020203" pitchFamily="34" charset="0"/>
              </a:rPr>
              <a:t>Cloud security posture management</a:t>
            </a:r>
          </a:p>
        </p:txBody>
      </p:sp>
      <p:pic>
        <p:nvPicPr>
          <p:cNvPr id="47" name="Picture 46">
            <a:extLst>
              <a:ext uri="{FF2B5EF4-FFF2-40B4-BE49-F238E27FC236}">
                <a16:creationId xmlns:a16="http://schemas.microsoft.com/office/drawing/2014/main" id="{4B8AE454-6CB3-4ED0-82E6-AA3B18C9EB1F}"/>
              </a:ext>
            </a:extLst>
          </p:cNvPr>
          <p:cNvPicPr>
            <a:picLocks noChangeAspect="1"/>
          </p:cNvPicPr>
          <p:nvPr/>
        </p:nvPicPr>
        <p:blipFill>
          <a:blip r:embed="rId6"/>
          <a:stretch>
            <a:fillRect/>
          </a:stretch>
        </p:blipFill>
        <p:spPr>
          <a:xfrm>
            <a:off x="1157122" y="2417871"/>
            <a:ext cx="797188" cy="662785"/>
          </a:xfrm>
          <a:prstGeom prst="rect">
            <a:avLst/>
          </a:prstGeom>
        </p:spPr>
      </p:pic>
      <p:sp>
        <p:nvSpPr>
          <p:cNvPr id="72" name="Rectangle 71">
            <a:extLst>
              <a:ext uri="{FF2B5EF4-FFF2-40B4-BE49-F238E27FC236}">
                <a16:creationId xmlns:a16="http://schemas.microsoft.com/office/drawing/2014/main" id="{3FFE2D14-C011-44A7-A35E-0FF76EFD2A7D}"/>
              </a:ext>
            </a:extLst>
          </p:cNvPr>
          <p:cNvSpPr/>
          <p:nvPr/>
        </p:nvSpPr>
        <p:spPr bwMode="auto">
          <a:xfrm>
            <a:off x="1113385" y="3877891"/>
            <a:ext cx="4480342" cy="561136"/>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89642" tIns="89642" rIns="89642" bIns="89642" anchor="ctr" anchorCtr="0"/>
          <a:lstStyle/>
          <a:p>
            <a:pPr marL="0" marR="0" lvl="1" indent="0" algn="ctr" defTabSz="913698" rtl="0" eaLnBrk="1" fontAlgn="auto" latinLnBrk="0" hangingPunct="1">
              <a:lnSpc>
                <a:spcPct val="90000"/>
              </a:lnSpc>
              <a:spcBef>
                <a:spcPts val="588"/>
              </a:spcBef>
              <a:spcAft>
                <a:spcPts val="0"/>
              </a:spcAft>
              <a:buClrTx/>
              <a:buSzPct val="90000"/>
              <a:buFontTx/>
              <a:buNone/>
              <a:tabLst/>
              <a:defRPr/>
            </a:pP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Secure Score</a:t>
            </a:r>
          </a:p>
          <a:p>
            <a:pPr marL="0" marR="0" lvl="1" indent="0" algn="ctr" defTabSz="913698" rtl="0" eaLnBrk="1" fontAlgn="auto" latinLnBrk="0" hangingPunct="1">
              <a:lnSpc>
                <a:spcPct val="90000"/>
              </a:lnSpc>
              <a:spcBef>
                <a:spcPts val="588"/>
              </a:spcBef>
              <a:spcAft>
                <a:spcPts val="0"/>
              </a:spcAft>
              <a:buClrTx/>
              <a:buSzPct val="90000"/>
              <a:buFontTx/>
              <a:buNone/>
              <a:tabLst/>
              <a:defRPr/>
            </a:pP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Policies and compliance</a:t>
            </a:r>
          </a:p>
        </p:txBody>
      </p:sp>
      <p:sp>
        <p:nvSpPr>
          <p:cNvPr id="201" name="Rectangle 200">
            <a:extLst>
              <a:ext uri="{FF2B5EF4-FFF2-40B4-BE49-F238E27FC236}">
                <a16:creationId xmlns:a16="http://schemas.microsoft.com/office/drawing/2014/main" id="{AC8C810D-5DED-4EA2-A92C-FC6637384755}"/>
              </a:ext>
            </a:extLst>
          </p:cNvPr>
          <p:cNvSpPr/>
          <p:nvPr/>
        </p:nvSpPr>
        <p:spPr bwMode="auto">
          <a:xfrm>
            <a:off x="6251749" y="2025489"/>
            <a:ext cx="5173393" cy="2749922"/>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ct val="0"/>
              </a:spcBef>
              <a:spcAft>
                <a:spcPct val="0"/>
              </a:spcAft>
              <a:buClrTx/>
              <a:buSzTx/>
              <a:buFontTx/>
              <a:buNone/>
              <a:tabLst/>
              <a:defRPr/>
            </a:pPr>
            <a:r>
              <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a:t>
            </a:r>
          </a:p>
        </p:txBody>
      </p:sp>
      <p:sp>
        <p:nvSpPr>
          <p:cNvPr id="202" name="TextBox 201">
            <a:extLst>
              <a:ext uri="{FF2B5EF4-FFF2-40B4-BE49-F238E27FC236}">
                <a16:creationId xmlns:a16="http://schemas.microsoft.com/office/drawing/2014/main" id="{D57603ED-D221-4360-A854-4EEC69E355DC}"/>
              </a:ext>
            </a:extLst>
          </p:cNvPr>
          <p:cNvSpPr txBox="1"/>
          <p:nvPr/>
        </p:nvSpPr>
        <p:spPr>
          <a:xfrm>
            <a:off x="7692299" y="2598399"/>
            <a:ext cx="3128207" cy="301727"/>
          </a:xfrm>
          <a:prstGeom prst="rect">
            <a:avLst/>
          </a:prstGeom>
          <a:noFill/>
        </p:spPr>
        <p:txBody>
          <a:bodyPr wrap="square" lIns="0" tIns="0" rIns="0" bIns="0" rtlCol="0">
            <a:spAutoFit/>
          </a:bodyPr>
          <a:lstStyle>
            <a:defPPr>
              <a:defRPr lang="en-US"/>
            </a:defPPr>
            <a:lvl1pPr>
              <a:defRPr sz="2000">
                <a:latin typeface="+mj-lt"/>
                <a:cs typeface="Segoe UI bold" panose="020B08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Semibold"/>
                <a:ea typeface="+mn-ea"/>
                <a:cs typeface="Segoe UI bold" panose="020B0802040204020203" pitchFamily="34" charset="0"/>
              </a:rPr>
              <a:t>Protect against threats</a:t>
            </a:r>
          </a:p>
        </p:txBody>
      </p:sp>
      <p:grpSp>
        <p:nvGrpSpPr>
          <p:cNvPr id="203" name="Group 202">
            <a:extLst>
              <a:ext uri="{FF2B5EF4-FFF2-40B4-BE49-F238E27FC236}">
                <a16:creationId xmlns:a16="http://schemas.microsoft.com/office/drawing/2014/main" id="{CC7B5512-2518-48C2-B53C-01A229484066}"/>
              </a:ext>
            </a:extLst>
          </p:cNvPr>
          <p:cNvGrpSpPr/>
          <p:nvPr/>
        </p:nvGrpSpPr>
        <p:grpSpPr>
          <a:xfrm>
            <a:off x="6501501" y="3467728"/>
            <a:ext cx="4683889" cy="972907"/>
            <a:chOff x="7604201" y="3786152"/>
            <a:chExt cx="3164149" cy="918343"/>
          </a:xfrm>
        </p:grpSpPr>
        <p:sp>
          <p:nvSpPr>
            <p:cNvPr id="207" name="Rectangle 206">
              <a:extLst>
                <a:ext uri="{FF2B5EF4-FFF2-40B4-BE49-F238E27FC236}">
                  <a16:creationId xmlns:a16="http://schemas.microsoft.com/office/drawing/2014/main" id="{A54C023A-710B-42D6-A7F7-3FC3E1CB194D}"/>
                </a:ext>
              </a:extLst>
            </p:cNvPr>
            <p:cNvSpPr/>
            <p:nvPr/>
          </p:nvSpPr>
          <p:spPr bwMode="auto">
            <a:xfrm>
              <a:off x="7604201" y="3786152"/>
              <a:ext cx="1005840" cy="918343"/>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For </a:t>
              </a:r>
              <a:b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servers</a:t>
              </a:r>
            </a:p>
          </p:txBody>
        </p:sp>
        <p:sp>
          <p:nvSpPr>
            <p:cNvPr id="208" name="Rectangle 207">
              <a:extLst>
                <a:ext uri="{FF2B5EF4-FFF2-40B4-BE49-F238E27FC236}">
                  <a16:creationId xmlns:a16="http://schemas.microsoft.com/office/drawing/2014/main" id="{BC8D0F2E-CC71-491F-A2FA-2111D6759E9C}"/>
                </a:ext>
              </a:extLst>
            </p:cNvPr>
            <p:cNvSpPr/>
            <p:nvPr/>
          </p:nvSpPr>
          <p:spPr bwMode="auto">
            <a:xfrm>
              <a:off x="8683356" y="3791705"/>
              <a:ext cx="1005840" cy="91279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For cloud native workloads</a:t>
              </a:r>
            </a:p>
          </p:txBody>
        </p:sp>
        <p:sp>
          <p:nvSpPr>
            <p:cNvPr id="209" name="Rectangle 208">
              <a:extLst>
                <a:ext uri="{FF2B5EF4-FFF2-40B4-BE49-F238E27FC236}">
                  <a16:creationId xmlns:a16="http://schemas.microsoft.com/office/drawing/2014/main" id="{3D92DD72-9CD2-4C73-9201-1579A6BCA58C}"/>
                </a:ext>
              </a:extLst>
            </p:cNvPr>
            <p:cNvSpPr/>
            <p:nvPr/>
          </p:nvSpPr>
          <p:spPr bwMode="auto">
            <a:xfrm>
              <a:off x="9762510" y="3791705"/>
              <a:ext cx="1005840" cy="912790"/>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89642" rIns="0" bIns="89642" anchor="ctr" anchorCtr="0"/>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For </a:t>
              </a:r>
              <a:b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databases </a:t>
              </a:r>
              <a:b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1176" b="0" i="0" u="none" strike="noStrike" kern="0" cap="none" spc="0" normalizeH="0" baseline="0" noProof="0">
                  <a:ln>
                    <a:noFill/>
                  </a:ln>
                  <a:solidFill>
                    <a:srgbClr val="1A1A1A"/>
                  </a:solidFill>
                  <a:effectLst/>
                  <a:uLnTx/>
                  <a:uFillTx/>
                  <a:latin typeface="Segoe UI"/>
                  <a:ea typeface="+mn-ea"/>
                  <a:cs typeface="Segoe UI" panose="020B0502040204020203" pitchFamily="34" charset="0"/>
                </a:rPr>
                <a:t>and storage</a:t>
              </a:r>
            </a:p>
          </p:txBody>
        </p:sp>
      </p:grpSp>
      <p:grpSp>
        <p:nvGrpSpPr>
          <p:cNvPr id="204" name="Group 203">
            <a:extLst>
              <a:ext uri="{FF2B5EF4-FFF2-40B4-BE49-F238E27FC236}">
                <a16:creationId xmlns:a16="http://schemas.microsoft.com/office/drawing/2014/main" id="{101AA48E-9968-4314-8E42-799F8DA3454F}"/>
              </a:ext>
            </a:extLst>
          </p:cNvPr>
          <p:cNvGrpSpPr/>
          <p:nvPr/>
        </p:nvGrpSpPr>
        <p:grpSpPr>
          <a:xfrm>
            <a:off x="6657556" y="2401228"/>
            <a:ext cx="732239" cy="621242"/>
            <a:chOff x="12203856" y="3508556"/>
            <a:chExt cx="584605" cy="495987"/>
          </a:xfrm>
        </p:grpSpPr>
        <p:sp>
          <p:nvSpPr>
            <p:cNvPr id="205" name="Shield_EA18" title="Icon of a shield">
              <a:extLst>
                <a:ext uri="{FF2B5EF4-FFF2-40B4-BE49-F238E27FC236}">
                  <a16:creationId xmlns:a16="http://schemas.microsoft.com/office/drawing/2014/main" id="{6D8681ED-0AFF-4441-A161-E073CFD282CB}"/>
                </a:ext>
              </a:extLst>
            </p:cNvPr>
            <p:cNvSpPr>
              <a:spLocks noChangeAspect="1"/>
            </p:cNvSpPr>
            <p:nvPr/>
          </p:nvSpPr>
          <p:spPr bwMode="auto">
            <a:xfrm>
              <a:off x="12203856" y="3508556"/>
              <a:ext cx="465860" cy="49598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06" name="Picture 205">
              <a:extLst>
                <a:ext uri="{FF2B5EF4-FFF2-40B4-BE49-F238E27FC236}">
                  <a16:creationId xmlns:a16="http://schemas.microsoft.com/office/drawing/2014/main" id="{88501888-8FFB-4961-AA53-E9171F82B57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5914" y="3711995"/>
              <a:ext cx="292547" cy="292548"/>
            </a:xfrm>
            <a:prstGeom prst="rect">
              <a:avLst/>
            </a:prstGeom>
          </p:spPr>
        </p:pic>
      </p:grpSp>
    </p:spTree>
    <p:extLst>
      <p:ext uri="{BB962C8B-B14F-4D97-AF65-F5344CB8AC3E}">
        <p14:creationId xmlns:p14="http://schemas.microsoft.com/office/powerpoint/2010/main" val="213439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1C7C19A-D5B7-4AEF-A320-F0116C17F52F}"/>
              </a:ext>
            </a:extLst>
          </p:cNvPr>
          <p:cNvSpPr/>
          <p:nvPr/>
        </p:nvSpPr>
        <p:spPr bwMode="auto">
          <a:xfrm>
            <a:off x="5546794" y="1598873"/>
            <a:ext cx="6581944" cy="3834641"/>
          </a:xfrm>
          <a:prstGeom prst="rect">
            <a:avLst/>
          </a:prstGeom>
          <a:solidFill>
            <a:schemeClr val="accent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79259" rIns="179259" bIns="179259"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w="3175">
                  <a:noFill/>
                </a:ln>
                <a:solidFill>
                  <a:srgbClr val="FFFFFF"/>
                </a:solidFill>
                <a:effectLst/>
                <a:uLnTx/>
                <a:uFillTx/>
                <a:latin typeface="Segoe UI Semibold"/>
                <a:ea typeface="+mn-ea"/>
                <a:cs typeface="Segoe UI" pitchFamily="34" charset="0"/>
              </a:rPr>
              <a:t>Azure Security Center</a:t>
            </a:r>
          </a:p>
        </p:txBody>
      </p:sp>
      <p:sp>
        <p:nvSpPr>
          <p:cNvPr id="2" name="Title 1">
            <a:extLst>
              <a:ext uri="{FF2B5EF4-FFF2-40B4-BE49-F238E27FC236}">
                <a16:creationId xmlns:a16="http://schemas.microsoft.com/office/drawing/2014/main" id="{B7C46957-463C-4D95-9658-A3844E33D22B}"/>
              </a:ext>
            </a:extLst>
          </p:cNvPr>
          <p:cNvSpPr>
            <a:spLocks noGrp="1"/>
          </p:cNvSpPr>
          <p:nvPr>
            <p:ph type="title"/>
          </p:nvPr>
        </p:nvSpPr>
        <p:spPr>
          <a:xfrm>
            <a:off x="456796" y="621226"/>
            <a:ext cx="11304865" cy="764055"/>
          </a:xfrm>
        </p:spPr>
        <p:txBody>
          <a:bodyPr/>
          <a:lstStyle/>
          <a:p>
            <a:r>
              <a:rPr lang="en-US" dirty="0"/>
              <a:t>Protect your workloads from threats</a:t>
            </a:r>
            <a:br>
              <a:rPr lang="en-US" dirty="0"/>
            </a:br>
            <a:r>
              <a:rPr lang="en-US" sz="2353" dirty="0">
                <a:solidFill>
                  <a:srgbClr val="0078D3"/>
                </a:solidFill>
                <a:latin typeface="Segoe UI Semibold"/>
              </a:rPr>
              <a:t>Use industry’s most extensive threat intelligence to gain deep insights</a:t>
            </a:r>
          </a:p>
        </p:txBody>
      </p:sp>
      <p:grpSp>
        <p:nvGrpSpPr>
          <p:cNvPr id="30" name="Group 29">
            <a:extLst>
              <a:ext uri="{FF2B5EF4-FFF2-40B4-BE49-F238E27FC236}">
                <a16:creationId xmlns:a16="http://schemas.microsoft.com/office/drawing/2014/main" id="{A0823B75-67A1-467E-9C30-EC53208637EA}"/>
              </a:ext>
            </a:extLst>
          </p:cNvPr>
          <p:cNvGrpSpPr/>
          <p:nvPr/>
        </p:nvGrpSpPr>
        <p:grpSpPr>
          <a:xfrm>
            <a:off x="456796" y="3061814"/>
            <a:ext cx="4778006" cy="595548"/>
            <a:chOff x="465138" y="2862928"/>
            <a:chExt cx="4874507" cy="607575"/>
          </a:xfrm>
        </p:grpSpPr>
        <p:pic>
          <p:nvPicPr>
            <p:cNvPr id="21" name="Picture 20">
              <a:extLst>
                <a:ext uri="{FF2B5EF4-FFF2-40B4-BE49-F238E27FC236}">
                  <a16:creationId xmlns:a16="http://schemas.microsoft.com/office/drawing/2014/main" id="{D4C9E24C-C1EB-4915-BD66-8311FC4909AF}"/>
                </a:ext>
              </a:extLst>
            </p:cNvPr>
            <p:cNvPicPr>
              <a:picLocks noChangeAspect="1"/>
            </p:cNvPicPr>
            <p:nvPr/>
          </p:nvPicPr>
          <p:blipFill rotWithShape="1">
            <a:blip r:embed="rId3"/>
            <a:srcRect l="17733" t="20174" r="14916" b="20174"/>
            <a:stretch/>
          </p:blipFill>
          <p:spPr>
            <a:xfrm>
              <a:off x="465138" y="2862928"/>
              <a:ext cx="334145" cy="295947"/>
            </a:xfrm>
            <a:prstGeom prst="rect">
              <a:avLst/>
            </a:prstGeom>
          </p:spPr>
        </p:pic>
        <p:sp>
          <p:nvSpPr>
            <p:cNvPr id="18" name="Text Placeholder 6">
              <a:extLst>
                <a:ext uri="{FF2B5EF4-FFF2-40B4-BE49-F238E27FC236}">
                  <a16:creationId xmlns:a16="http://schemas.microsoft.com/office/drawing/2014/main" id="{62AA4BFA-BC83-454B-AA73-159AFBDC68F3}"/>
                </a:ext>
              </a:extLst>
            </p:cNvPr>
            <p:cNvSpPr txBox="1">
              <a:spLocks/>
            </p:cNvSpPr>
            <p:nvPr/>
          </p:nvSpPr>
          <p:spPr>
            <a:xfrm>
              <a:off x="1003611" y="2862928"/>
              <a:ext cx="4336034" cy="607575"/>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4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Protect cloud-native services</a:t>
              </a:r>
              <a:br>
                <a:rPr kumimoji="0" lang="en-US" sz="1961" b="0" i="0" u="none" strike="noStrike" kern="1200" cap="none" spc="0" normalizeH="0" baseline="0" noProof="0" dirty="0">
                  <a:ln>
                    <a:noFill/>
                  </a:ln>
                  <a:solidFill>
                    <a:srgbClr val="3C3C41"/>
                  </a:solidFill>
                  <a:effectLst/>
                  <a:uLnTx/>
                  <a:uFillTx/>
                  <a:latin typeface="Segoe UI"/>
                  <a:ea typeface="+mn-ea"/>
                  <a:cs typeface="+mn-cs"/>
                </a:rPr>
              </a:br>
              <a:r>
                <a:rPr kumimoji="0" lang="en-US" sz="1961" b="0" i="0" u="none" strike="noStrike" kern="1200" cap="none" spc="0" normalizeH="0" baseline="0" noProof="0" dirty="0">
                  <a:ln>
                    <a:noFill/>
                  </a:ln>
                  <a:solidFill>
                    <a:srgbClr val="3C3C41"/>
                  </a:solidFill>
                  <a:effectLst/>
                  <a:uLnTx/>
                  <a:uFillTx/>
                  <a:latin typeface="Segoe UI"/>
                  <a:ea typeface="+mn-ea"/>
                  <a:cs typeface="+mn-cs"/>
                </a:rPr>
                <a:t>from threats</a:t>
              </a:r>
            </a:p>
          </p:txBody>
        </p:sp>
      </p:grpSp>
      <p:grpSp>
        <p:nvGrpSpPr>
          <p:cNvPr id="31" name="Group 30">
            <a:extLst>
              <a:ext uri="{FF2B5EF4-FFF2-40B4-BE49-F238E27FC236}">
                <a16:creationId xmlns:a16="http://schemas.microsoft.com/office/drawing/2014/main" id="{1FF92066-F901-44EF-A4DA-5A851687B5DC}"/>
              </a:ext>
            </a:extLst>
          </p:cNvPr>
          <p:cNvGrpSpPr/>
          <p:nvPr/>
        </p:nvGrpSpPr>
        <p:grpSpPr>
          <a:xfrm>
            <a:off x="456796" y="3898929"/>
            <a:ext cx="4778006" cy="595548"/>
            <a:chOff x="465138" y="3837153"/>
            <a:chExt cx="4874507" cy="607575"/>
          </a:xfrm>
        </p:grpSpPr>
        <p:pic>
          <p:nvPicPr>
            <p:cNvPr id="22" name="Picture 21">
              <a:extLst>
                <a:ext uri="{FF2B5EF4-FFF2-40B4-BE49-F238E27FC236}">
                  <a16:creationId xmlns:a16="http://schemas.microsoft.com/office/drawing/2014/main" id="{60967066-331D-43DA-8C47-A7DAD3E36EEF}"/>
                </a:ext>
              </a:extLst>
            </p:cNvPr>
            <p:cNvPicPr>
              <a:picLocks noChangeAspect="1"/>
            </p:cNvPicPr>
            <p:nvPr/>
          </p:nvPicPr>
          <p:blipFill rotWithShape="1">
            <a:blip r:embed="rId3"/>
            <a:srcRect l="17733" t="20174" r="14916" b="20174"/>
            <a:stretch/>
          </p:blipFill>
          <p:spPr>
            <a:xfrm>
              <a:off x="465138" y="3837153"/>
              <a:ext cx="334145" cy="295947"/>
            </a:xfrm>
            <a:prstGeom prst="rect">
              <a:avLst/>
            </a:prstGeom>
          </p:spPr>
        </p:pic>
        <p:sp>
          <p:nvSpPr>
            <p:cNvPr id="19" name="Text Placeholder 6">
              <a:extLst>
                <a:ext uri="{FF2B5EF4-FFF2-40B4-BE49-F238E27FC236}">
                  <a16:creationId xmlns:a16="http://schemas.microsoft.com/office/drawing/2014/main" id="{6A8AD429-F4CB-4F92-BEF7-8809A972ACB0}"/>
                </a:ext>
              </a:extLst>
            </p:cNvPr>
            <p:cNvSpPr txBox="1">
              <a:spLocks/>
            </p:cNvSpPr>
            <p:nvPr/>
          </p:nvSpPr>
          <p:spPr>
            <a:xfrm>
              <a:off x="1003611" y="3837153"/>
              <a:ext cx="4336034" cy="607575"/>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4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Protect data services against </a:t>
              </a:r>
              <a:br>
                <a:rPr kumimoji="0" lang="en-US" sz="1961" b="0" i="0" u="none" strike="noStrike" kern="1200" cap="none" spc="0" normalizeH="0" baseline="0" noProof="0" dirty="0">
                  <a:ln>
                    <a:noFill/>
                  </a:ln>
                  <a:solidFill>
                    <a:srgbClr val="3C3C41"/>
                  </a:solidFill>
                  <a:effectLst/>
                  <a:uLnTx/>
                  <a:uFillTx/>
                  <a:latin typeface="Segoe UI"/>
                  <a:ea typeface="+mn-ea"/>
                  <a:cs typeface="+mn-cs"/>
                </a:rPr>
              </a:br>
              <a:r>
                <a:rPr kumimoji="0" lang="en-US" sz="1961" b="0" i="0" u="none" strike="noStrike" kern="1200" cap="none" spc="0" normalizeH="0" baseline="0" noProof="0" dirty="0">
                  <a:ln>
                    <a:noFill/>
                  </a:ln>
                  <a:solidFill>
                    <a:srgbClr val="3C3C41"/>
                  </a:solidFill>
                  <a:effectLst/>
                  <a:uLnTx/>
                  <a:uFillTx/>
                  <a:latin typeface="Segoe UI"/>
                  <a:ea typeface="+mn-ea"/>
                  <a:cs typeface="+mn-cs"/>
                </a:rPr>
                <a:t>malicious attacks</a:t>
              </a:r>
            </a:p>
          </p:txBody>
        </p:sp>
      </p:grpSp>
      <p:grpSp>
        <p:nvGrpSpPr>
          <p:cNvPr id="32" name="Group 31">
            <a:extLst>
              <a:ext uri="{FF2B5EF4-FFF2-40B4-BE49-F238E27FC236}">
                <a16:creationId xmlns:a16="http://schemas.microsoft.com/office/drawing/2014/main" id="{498DE4BC-BF95-4CFC-B89A-7C94C1B5E701}"/>
              </a:ext>
            </a:extLst>
          </p:cNvPr>
          <p:cNvGrpSpPr/>
          <p:nvPr/>
        </p:nvGrpSpPr>
        <p:grpSpPr>
          <a:xfrm>
            <a:off x="456796" y="4736045"/>
            <a:ext cx="4778006" cy="1749710"/>
            <a:chOff x="465138" y="4737718"/>
            <a:chExt cx="4874507" cy="1785044"/>
          </a:xfrm>
        </p:grpSpPr>
        <p:pic>
          <p:nvPicPr>
            <p:cNvPr id="23" name="Picture 22">
              <a:extLst>
                <a:ext uri="{FF2B5EF4-FFF2-40B4-BE49-F238E27FC236}">
                  <a16:creationId xmlns:a16="http://schemas.microsoft.com/office/drawing/2014/main" id="{6FC2E82A-B4C0-4773-A1EF-3034C5A28606}"/>
                </a:ext>
              </a:extLst>
            </p:cNvPr>
            <p:cNvPicPr>
              <a:picLocks noChangeAspect="1"/>
            </p:cNvPicPr>
            <p:nvPr/>
          </p:nvPicPr>
          <p:blipFill rotWithShape="1">
            <a:blip r:embed="rId3"/>
            <a:srcRect l="17733" t="20174" r="14916" b="20174"/>
            <a:stretch/>
          </p:blipFill>
          <p:spPr>
            <a:xfrm>
              <a:off x="465138" y="4737718"/>
              <a:ext cx="334145" cy="295947"/>
            </a:xfrm>
            <a:prstGeom prst="rect">
              <a:avLst/>
            </a:prstGeom>
          </p:spPr>
        </p:pic>
        <p:sp>
          <p:nvSpPr>
            <p:cNvPr id="20" name="Text Placeholder 6">
              <a:extLst>
                <a:ext uri="{FF2B5EF4-FFF2-40B4-BE49-F238E27FC236}">
                  <a16:creationId xmlns:a16="http://schemas.microsoft.com/office/drawing/2014/main" id="{762E9928-CB90-463E-9CB5-C58D07797EB5}"/>
                </a:ext>
              </a:extLst>
            </p:cNvPr>
            <p:cNvSpPr txBox="1">
              <a:spLocks/>
            </p:cNvSpPr>
            <p:nvPr/>
          </p:nvSpPr>
          <p:spPr>
            <a:xfrm>
              <a:off x="1003611" y="4737718"/>
              <a:ext cx="4336034" cy="17850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4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Protect your Azure IoT solutions with near real time monitoring</a:t>
              </a:r>
            </a:p>
            <a:p>
              <a:pPr marL="0" marR="0" lvl="0" indent="0" algn="l" defTabSz="914192" rtl="0" eaLnBrk="1" fontAlgn="auto" latinLnBrk="0" hangingPunct="1">
                <a:lnSpc>
                  <a:spcPts val="24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Service layer detections: Azure network layer and Azure management layer (ARM)</a:t>
              </a:r>
            </a:p>
          </p:txBody>
        </p:sp>
      </p:grpSp>
      <p:grpSp>
        <p:nvGrpSpPr>
          <p:cNvPr id="29" name="Group 28">
            <a:extLst>
              <a:ext uri="{FF2B5EF4-FFF2-40B4-BE49-F238E27FC236}">
                <a16:creationId xmlns:a16="http://schemas.microsoft.com/office/drawing/2014/main" id="{0BC615B1-43C1-412A-9060-9FF066D64B20}"/>
              </a:ext>
            </a:extLst>
          </p:cNvPr>
          <p:cNvGrpSpPr/>
          <p:nvPr/>
        </p:nvGrpSpPr>
        <p:grpSpPr>
          <a:xfrm>
            <a:off x="456796" y="1923013"/>
            <a:ext cx="4778006" cy="903324"/>
            <a:chOff x="465138" y="1960860"/>
            <a:chExt cx="4874507" cy="921569"/>
          </a:xfrm>
        </p:grpSpPr>
        <p:pic>
          <p:nvPicPr>
            <p:cNvPr id="14" name="Picture 13">
              <a:extLst>
                <a:ext uri="{FF2B5EF4-FFF2-40B4-BE49-F238E27FC236}">
                  <a16:creationId xmlns:a16="http://schemas.microsoft.com/office/drawing/2014/main" id="{D97A7260-4C7D-4CE1-BB97-5B2764F294CC}"/>
                </a:ext>
              </a:extLst>
            </p:cNvPr>
            <p:cNvPicPr>
              <a:picLocks noChangeAspect="1"/>
            </p:cNvPicPr>
            <p:nvPr/>
          </p:nvPicPr>
          <p:blipFill rotWithShape="1">
            <a:blip r:embed="rId3"/>
            <a:srcRect l="17733" t="20174" r="14916" b="20174"/>
            <a:stretch/>
          </p:blipFill>
          <p:spPr>
            <a:xfrm>
              <a:off x="465138" y="1960860"/>
              <a:ext cx="334145" cy="295947"/>
            </a:xfrm>
            <a:prstGeom prst="rect">
              <a:avLst/>
            </a:prstGeom>
          </p:spPr>
        </p:pic>
        <p:sp>
          <p:nvSpPr>
            <p:cNvPr id="24" name="Text Placeholder 6">
              <a:extLst>
                <a:ext uri="{FF2B5EF4-FFF2-40B4-BE49-F238E27FC236}">
                  <a16:creationId xmlns:a16="http://schemas.microsoft.com/office/drawing/2014/main" id="{9BC66414-B15D-472D-A126-4FC7F3B6931D}"/>
                </a:ext>
              </a:extLst>
            </p:cNvPr>
            <p:cNvSpPr txBox="1">
              <a:spLocks/>
            </p:cNvSpPr>
            <p:nvPr/>
          </p:nvSpPr>
          <p:spPr>
            <a:xfrm>
              <a:off x="1003611" y="1960860"/>
              <a:ext cx="4336034" cy="92156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4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mn-cs"/>
                </a:rPr>
                <a:t>Detect &amp; block advanced malware and threats for Linux and Windows Servers on any cloud</a:t>
              </a:r>
            </a:p>
          </p:txBody>
        </p:sp>
      </p:grpSp>
      <p:sp>
        <p:nvSpPr>
          <p:cNvPr id="35" name="Rectangle 34">
            <a:extLst>
              <a:ext uri="{FF2B5EF4-FFF2-40B4-BE49-F238E27FC236}">
                <a16:creationId xmlns:a16="http://schemas.microsoft.com/office/drawing/2014/main" id="{5C809A5F-8F3E-4D90-86CB-6CA3FF30DCD7}"/>
              </a:ext>
            </a:extLst>
          </p:cNvPr>
          <p:cNvSpPr/>
          <p:nvPr/>
        </p:nvSpPr>
        <p:spPr bwMode="auto">
          <a:xfrm>
            <a:off x="9634329" y="1872855"/>
            <a:ext cx="1179079" cy="1024115"/>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SQL</a:t>
            </a:r>
          </a:p>
        </p:txBody>
      </p:sp>
      <p:sp>
        <p:nvSpPr>
          <p:cNvPr id="45" name="Rectangle 44">
            <a:extLst>
              <a:ext uri="{FF2B5EF4-FFF2-40B4-BE49-F238E27FC236}">
                <a16:creationId xmlns:a16="http://schemas.microsoft.com/office/drawing/2014/main" id="{D3628695-85D2-44B8-9989-2839E8092C75}"/>
              </a:ext>
            </a:extLst>
          </p:cNvPr>
          <p:cNvSpPr/>
          <p:nvPr/>
        </p:nvSpPr>
        <p:spPr bwMode="auto">
          <a:xfrm>
            <a:off x="8968192" y="3034300"/>
            <a:ext cx="2718574" cy="1060486"/>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dirty="0">
                <a:ln w="3175">
                  <a:noFill/>
                </a:ln>
                <a:solidFill>
                  <a:srgbClr val="3C3C41"/>
                </a:solidFill>
                <a:effectLst/>
                <a:uLnTx/>
                <a:uFillTx/>
                <a:latin typeface="Segoe UI Semibold"/>
                <a:ea typeface="+mn-ea"/>
                <a:cs typeface="Segoe UI" pitchFamily="34" charset="0"/>
              </a:rPr>
              <a:t>management</a:t>
            </a:r>
          </a:p>
        </p:txBody>
      </p:sp>
      <p:sp>
        <p:nvSpPr>
          <p:cNvPr id="33" name="Rectangle 32">
            <a:extLst>
              <a:ext uri="{FF2B5EF4-FFF2-40B4-BE49-F238E27FC236}">
                <a16:creationId xmlns:a16="http://schemas.microsoft.com/office/drawing/2014/main" id="{1B084E09-49C4-44C1-BDA3-3A3792320E08}"/>
              </a:ext>
            </a:extLst>
          </p:cNvPr>
          <p:cNvSpPr/>
          <p:nvPr/>
        </p:nvSpPr>
        <p:spPr bwMode="auto">
          <a:xfrm>
            <a:off x="5791704" y="1862359"/>
            <a:ext cx="993040" cy="1026363"/>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Apps</a:t>
            </a: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a:extLst>
              <a:ext uri="{FF2B5EF4-FFF2-40B4-BE49-F238E27FC236}">
                <a16:creationId xmlns:a16="http://schemas.microsoft.com/office/drawing/2014/main" id="{3CFE9EA4-9CE6-461C-BDC1-ACE518C46CF3}"/>
              </a:ext>
            </a:extLst>
          </p:cNvPr>
          <p:cNvPicPr>
            <a:picLocks noChangeAspect="1"/>
          </p:cNvPicPr>
          <p:nvPr/>
        </p:nvPicPr>
        <p:blipFill>
          <a:blip r:embed="rId4"/>
          <a:stretch>
            <a:fillRect/>
          </a:stretch>
        </p:blipFill>
        <p:spPr>
          <a:xfrm>
            <a:off x="10040134" y="2115356"/>
            <a:ext cx="398250" cy="398250"/>
          </a:xfrm>
          <a:prstGeom prst="rect">
            <a:avLst/>
          </a:prstGeom>
        </p:spPr>
      </p:pic>
      <p:sp>
        <p:nvSpPr>
          <p:cNvPr id="43" name="Rectangle 42">
            <a:extLst>
              <a:ext uri="{FF2B5EF4-FFF2-40B4-BE49-F238E27FC236}">
                <a16:creationId xmlns:a16="http://schemas.microsoft.com/office/drawing/2014/main" id="{E3A78439-F084-4A2E-A8BA-DE43CB713A72}"/>
              </a:ext>
            </a:extLst>
          </p:cNvPr>
          <p:cNvSpPr/>
          <p:nvPr/>
        </p:nvSpPr>
        <p:spPr bwMode="auto">
          <a:xfrm>
            <a:off x="6873844" y="1870608"/>
            <a:ext cx="1187076" cy="1026362"/>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VMs/</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Servers </a:t>
            </a:r>
          </a:p>
        </p:txBody>
      </p:sp>
      <p:pic>
        <p:nvPicPr>
          <p:cNvPr id="60" name="Picture 59">
            <a:extLst>
              <a:ext uri="{FF2B5EF4-FFF2-40B4-BE49-F238E27FC236}">
                <a16:creationId xmlns:a16="http://schemas.microsoft.com/office/drawing/2014/main" id="{154431E3-5666-4732-9A74-05C9987CC918}"/>
              </a:ext>
            </a:extLst>
          </p:cNvPr>
          <p:cNvPicPr>
            <a:picLocks noChangeAspect="1"/>
          </p:cNvPicPr>
          <p:nvPr/>
        </p:nvPicPr>
        <p:blipFill>
          <a:blip r:embed="rId5"/>
          <a:stretch>
            <a:fillRect/>
          </a:stretch>
        </p:blipFill>
        <p:spPr>
          <a:xfrm>
            <a:off x="10024028" y="3255307"/>
            <a:ext cx="398250" cy="398250"/>
          </a:xfrm>
          <a:prstGeom prst="rect">
            <a:avLst/>
          </a:prstGeom>
        </p:spPr>
      </p:pic>
      <p:grpSp>
        <p:nvGrpSpPr>
          <p:cNvPr id="10" name="Group 9">
            <a:extLst>
              <a:ext uri="{FF2B5EF4-FFF2-40B4-BE49-F238E27FC236}">
                <a16:creationId xmlns:a16="http://schemas.microsoft.com/office/drawing/2014/main" id="{6548F262-FDE4-4888-99F7-06EBDEBBA0F7}"/>
              </a:ext>
            </a:extLst>
          </p:cNvPr>
          <p:cNvGrpSpPr/>
          <p:nvPr/>
        </p:nvGrpSpPr>
        <p:grpSpPr>
          <a:xfrm>
            <a:off x="10889688" y="1862359"/>
            <a:ext cx="977120" cy="1048708"/>
            <a:chOff x="6309732" y="3105060"/>
            <a:chExt cx="1035714" cy="1005292"/>
          </a:xfrm>
        </p:grpSpPr>
        <p:sp>
          <p:nvSpPr>
            <p:cNvPr id="42" name="Rectangle 41">
              <a:extLst>
                <a:ext uri="{FF2B5EF4-FFF2-40B4-BE49-F238E27FC236}">
                  <a16:creationId xmlns:a16="http://schemas.microsoft.com/office/drawing/2014/main" id="{DCE207FF-C782-4A8E-9554-025A0290F57E}"/>
                </a:ext>
              </a:extLst>
            </p:cNvPr>
            <p:cNvSpPr/>
            <p:nvPr/>
          </p:nvSpPr>
          <p:spPr bwMode="auto">
            <a:xfrm>
              <a:off x="6309732" y="3105060"/>
              <a:ext cx="1035714" cy="1005292"/>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IoT</a:t>
              </a:r>
            </a:p>
          </p:txBody>
        </p:sp>
        <p:grpSp>
          <p:nvGrpSpPr>
            <p:cNvPr id="91" name="Group 90">
              <a:extLst>
                <a:ext uri="{FF2B5EF4-FFF2-40B4-BE49-F238E27FC236}">
                  <a16:creationId xmlns:a16="http://schemas.microsoft.com/office/drawing/2014/main" id="{D5E761EE-F161-405A-BC1D-B2AAE4AABF86}"/>
                </a:ext>
              </a:extLst>
            </p:cNvPr>
            <p:cNvGrpSpPr/>
            <p:nvPr/>
          </p:nvGrpSpPr>
          <p:grpSpPr>
            <a:xfrm rot="5400000">
              <a:off x="6602955" y="3261904"/>
              <a:ext cx="437864" cy="498182"/>
              <a:chOff x="5047274" y="3704624"/>
              <a:chExt cx="585142" cy="665748"/>
            </a:xfrm>
          </p:grpSpPr>
          <p:cxnSp>
            <p:nvCxnSpPr>
              <p:cNvPr id="71" name="Straight Connector 70">
                <a:extLst>
                  <a:ext uri="{FF2B5EF4-FFF2-40B4-BE49-F238E27FC236}">
                    <a16:creationId xmlns:a16="http://schemas.microsoft.com/office/drawing/2014/main" id="{2E2D5351-275A-4DB5-A299-68A3D02885BC}"/>
                  </a:ext>
                </a:extLst>
              </p:cNvPr>
              <p:cNvCxnSpPr>
                <a:cxnSpLocks/>
              </p:cNvCxnSpPr>
              <p:nvPr/>
            </p:nvCxnSpPr>
            <p:spPr>
              <a:xfrm flipV="1">
                <a:off x="5402409" y="4017230"/>
                <a:ext cx="170316" cy="571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7F2334-C063-409A-B53A-4203DF0B26DA}"/>
                  </a:ext>
                </a:extLst>
              </p:cNvPr>
              <p:cNvCxnSpPr>
                <a:cxnSpLocks/>
              </p:cNvCxnSpPr>
              <p:nvPr/>
            </p:nvCxnSpPr>
            <p:spPr>
              <a:xfrm>
                <a:off x="5402909" y="4096985"/>
                <a:ext cx="84465" cy="8437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14D06B-05AF-43A0-ACC1-4B370B421432}"/>
                  </a:ext>
                </a:extLst>
              </p:cNvPr>
              <p:cNvCxnSpPr>
                <a:cxnSpLocks/>
              </p:cNvCxnSpPr>
              <p:nvPr/>
            </p:nvCxnSpPr>
            <p:spPr>
              <a:xfrm flipH="1" flipV="1">
                <a:off x="5131538" y="3966188"/>
                <a:ext cx="128135" cy="381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8">
                <a:extLst>
                  <a:ext uri="{FF2B5EF4-FFF2-40B4-BE49-F238E27FC236}">
                    <a16:creationId xmlns:a16="http://schemas.microsoft.com/office/drawing/2014/main" id="{D1A26A22-AA21-4C08-9F22-234B61ABB505}"/>
                  </a:ext>
                </a:extLst>
              </p:cNvPr>
              <p:cNvSpPr>
                <a:spLocks/>
              </p:cNvSpPr>
              <p:nvPr/>
            </p:nvSpPr>
            <p:spPr bwMode="auto">
              <a:xfrm>
                <a:off x="5526053" y="3961291"/>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49BE6DF8-70B4-401A-8BC0-80226D7AEE76}"/>
                  </a:ext>
                </a:extLst>
              </p:cNvPr>
              <p:cNvSpPr>
                <a:spLocks/>
              </p:cNvSpPr>
              <p:nvPr/>
            </p:nvSpPr>
            <p:spPr bwMode="auto">
              <a:xfrm>
                <a:off x="5048392" y="3902716"/>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E7BE2214-6167-4A72-83E5-F92976931642}"/>
                  </a:ext>
                </a:extLst>
              </p:cNvPr>
              <p:cNvCxnSpPr>
                <a:cxnSpLocks/>
              </p:cNvCxnSpPr>
              <p:nvPr/>
            </p:nvCxnSpPr>
            <p:spPr>
              <a:xfrm flipV="1">
                <a:off x="5140170" y="4086872"/>
                <a:ext cx="144705" cy="199493"/>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8">
                <a:extLst>
                  <a:ext uri="{FF2B5EF4-FFF2-40B4-BE49-F238E27FC236}">
                    <a16:creationId xmlns:a16="http://schemas.microsoft.com/office/drawing/2014/main" id="{CA052312-4452-4507-8FD2-1F9E58B02BE8}"/>
                  </a:ext>
                </a:extLst>
              </p:cNvPr>
              <p:cNvSpPr>
                <a:spLocks/>
              </p:cNvSpPr>
              <p:nvPr/>
            </p:nvSpPr>
            <p:spPr bwMode="auto">
              <a:xfrm>
                <a:off x="5047274" y="4207418"/>
                <a:ext cx="165425" cy="162954"/>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A45723B6-7777-4C44-8B64-0149E5DB39C7}"/>
                  </a:ext>
                </a:extLst>
              </p:cNvPr>
              <p:cNvSpPr>
                <a:spLocks/>
              </p:cNvSpPr>
              <p:nvPr/>
            </p:nvSpPr>
            <p:spPr bwMode="auto">
              <a:xfrm>
                <a:off x="5443497" y="4146010"/>
                <a:ext cx="106363" cy="104775"/>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7" name="Straight Connector 86">
                <a:extLst>
                  <a:ext uri="{FF2B5EF4-FFF2-40B4-BE49-F238E27FC236}">
                    <a16:creationId xmlns:a16="http://schemas.microsoft.com/office/drawing/2014/main" id="{6CC2C3D9-1897-4D6D-8524-B68CE225B50B}"/>
                  </a:ext>
                </a:extLst>
              </p:cNvPr>
              <p:cNvCxnSpPr>
                <a:cxnSpLocks/>
              </p:cNvCxnSpPr>
              <p:nvPr/>
            </p:nvCxnSpPr>
            <p:spPr>
              <a:xfrm flipH="1" flipV="1">
                <a:off x="5332707" y="3753298"/>
                <a:ext cx="1" cy="18726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7">
                <a:extLst>
                  <a:ext uri="{FF2B5EF4-FFF2-40B4-BE49-F238E27FC236}">
                    <a16:creationId xmlns:a16="http://schemas.microsoft.com/office/drawing/2014/main" id="{6DF67A10-A64E-4875-BE2C-3848ABD674D7}"/>
                  </a:ext>
                </a:extLst>
              </p:cNvPr>
              <p:cNvSpPr>
                <a:spLocks/>
              </p:cNvSpPr>
              <p:nvPr/>
            </p:nvSpPr>
            <p:spPr bwMode="auto">
              <a:xfrm>
                <a:off x="5218172" y="3915510"/>
                <a:ext cx="225324" cy="228735"/>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8">
                <a:extLst>
                  <a:ext uri="{FF2B5EF4-FFF2-40B4-BE49-F238E27FC236}">
                    <a16:creationId xmlns:a16="http://schemas.microsoft.com/office/drawing/2014/main" id="{5FD2072C-19D0-499A-9A62-3B5C33679489}"/>
                  </a:ext>
                </a:extLst>
              </p:cNvPr>
              <p:cNvSpPr>
                <a:spLocks/>
              </p:cNvSpPr>
              <p:nvPr/>
            </p:nvSpPr>
            <p:spPr bwMode="auto">
              <a:xfrm>
                <a:off x="5265708" y="3704624"/>
                <a:ext cx="130253" cy="12830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CAF04A53-BAB9-4A9A-8ABD-C7B5605B8C8D}"/>
              </a:ext>
            </a:extLst>
          </p:cNvPr>
          <p:cNvGrpSpPr/>
          <p:nvPr/>
        </p:nvGrpSpPr>
        <p:grpSpPr>
          <a:xfrm>
            <a:off x="5997969" y="3035426"/>
            <a:ext cx="2691025" cy="1060486"/>
            <a:chOff x="8119906" y="1960860"/>
            <a:chExt cx="1894475" cy="1081904"/>
          </a:xfrm>
        </p:grpSpPr>
        <p:sp>
          <p:nvSpPr>
            <p:cNvPr id="34" name="Rectangle 33">
              <a:extLst>
                <a:ext uri="{FF2B5EF4-FFF2-40B4-BE49-F238E27FC236}">
                  <a16:creationId xmlns:a16="http://schemas.microsoft.com/office/drawing/2014/main" id="{0C6A1F71-3E12-4F34-8985-A6A04826BB69}"/>
                </a:ext>
              </a:extLst>
            </p:cNvPr>
            <p:cNvSpPr/>
            <p:nvPr/>
          </p:nvSpPr>
          <p:spPr bwMode="auto">
            <a:xfrm>
              <a:off x="8119906" y="1960860"/>
              <a:ext cx="1894475"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w="3175">
                    <a:noFill/>
                  </a:ln>
                  <a:solidFill>
                    <a:srgbClr val="3C3C41"/>
                  </a:solidFill>
                  <a:effectLst/>
                  <a:uLnTx/>
                  <a:uFillTx/>
                  <a:latin typeface="Segoe UI Semibold"/>
                  <a:ea typeface="+mn-ea"/>
                  <a:cs typeface="Segoe UI" pitchFamily="34" charset="0"/>
                </a:rPr>
                <a:t>Network</a:t>
              </a:r>
            </a:p>
          </p:txBody>
        </p:sp>
        <p:pic>
          <p:nvPicPr>
            <p:cNvPr id="103" name="Picture 102">
              <a:extLst>
                <a:ext uri="{FF2B5EF4-FFF2-40B4-BE49-F238E27FC236}">
                  <a16:creationId xmlns:a16="http://schemas.microsoft.com/office/drawing/2014/main" id="{97A46A17-BADA-4B6B-A2C0-94E51E9A58F9}"/>
                </a:ext>
              </a:extLst>
            </p:cNvPr>
            <p:cNvPicPr>
              <a:picLocks noChangeAspect="1"/>
            </p:cNvPicPr>
            <p:nvPr/>
          </p:nvPicPr>
          <p:blipFill>
            <a:blip r:embed="rId6"/>
            <a:stretch>
              <a:fillRect/>
            </a:stretch>
          </p:blipFill>
          <p:spPr>
            <a:xfrm>
              <a:off x="8930123" y="2137964"/>
              <a:ext cx="315912" cy="382039"/>
            </a:xfrm>
            <a:prstGeom prst="rect">
              <a:avLst/>
            </a:prstGeom>
          </p:spPr>
        </p:pic>
      </p:grpSp>
      <p:grpSp>
        <p:nvGrpSpPr>
          <p:cNvPr id="8" name="Group 7">
            <a:extLst>
              <a:ext uri="{FF2B5EF4-FFF2-40B4-BE49-F238E27FC236}">
                <a16:creationId xmlns:a16="http://schemas.microsoft.com/office/drawing/2014/main" id="{9D73033E-B20E-449B-9AF4-CA549ADCCC15}"/>
              </a:ext>
            </a:extLst>
          </p:cNvPr>
          <p:cNvGrpSpPr/>
          <p:nvPr/>
        </p:nvGrpSpPr>
        <p:grpSpPr>
          <a:xfrm>
            <a:off x="8148216" y="1870607"/>
            <a:ext cx="1379463" cy="1040461"/>
            <a:chOff x="9107485" y="3113142"/>
            <a:chExt cx="1407324" cy="1081904"/>
          </a:xfrm>
        </p:grpSpPr>
        <p:sp>
          <p:nvSpPr>
            <p:cNvPr id="44" name="Rectangle 43">
              <a:extLst>
                <a:ext uri="{FF2B5EF4-FFF2-40B4-BE49-F238E27FC236}">
                  <a16:creationId xmlns:a16="http://schemas.microsoft.com/office/drawing/2014/main" id="{F27A19A7-9EE9-4600-B8C1-59888D384D5B}"/>
                </a:ext>
              </a:extLst>
            </p:cNvPr>
            <p:cNvSpPr/>
            <p:nvPr/>
          </p:nvSpPr>
          <p:spPr bwMode="auto">
            <a:xfrm>
              <a:off x="9107485" y="3113142"/>
              <a:ext cx="1407324" cy="108190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a:ln w="3175">
                    <a:noFill/>
                  </a:ln>
                  <a:solidFill>
                    <a:srgbClr val="3C3C41"/>
                  </a:solidFill>
                  <a:effectLst/>
                  <a:uLnTx/>
                  <a:uFillTx/>
                  <a:latin typeface="Segoe UI Semibold"/>
                  <a:ea typeface="+mn-ea"/>
                  <a:cs typeface="Segoe UI" pitchFamily="34" charset="0"/>
                </a:rPr>
                <a:t>Containers</a:t>
              </a:r>
            </a:p>
          </p:txBody>
        </p:sp>
        <p:grpSp>
          <p:nvGrpSpPr>
            <p:cNvPr id="120" name="Group 119">
              <a:extLst>
                <a:ext uri="{FF2B5EF4-FFF2-40B4-BE49-F238E27FC236}">
                  <a16:creationId xmlns:a16="http://schemas.microsoft.com/office/drawing/2014/main" id="{68B33BE4-FCF4-4CDE-9722-A3D62888092F}"/>
                </a:ext>
              </a:extLst>
            </p:cNvPr>
            <p:cNvGrpSpPr/>
            <p:nvPr/>
          </p:nvGrpSpPr>
          <p:grpSpPr>
            <a:xfrm>
              <a:off x="9332118" y="3292564"/>
              <a:ext cx="958058" cy="436860"/>
              <a:chOff x="6627012" y="2627325"/>
              <a:chExt cx="958058" cy="436860"/>
            </a:xfrm>
          </p:grpSpPr>
          <p:pic>
            <p:nvPicPr>
              <p:cNvPr id="118" name="Picture 2" descr="×ª××¦××ª ×ª××× × ×¢×××¨ âªAKS Azureâ¬â">
                <a:extLst>
                  <a:ext uri="{FF2B5EF4-FFF2-40B4-BE49-F238E27FC236}">
                    <a16:creationId xmlns:a16="http://schemas.microsoft.com/office/drawing/2014/main" id="{089F4721-8FE1-43B0-A87A-DD2621A319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7012" y="2669414"/>
                <a:ext cx="352682" cy="352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ª××¦××ª ×ª××× × ×¢×××¨ âªazure container registryâ¬â">
                <a:extLst>
                  <a:ext uri="{FF2B5EF4-FFF2-40B4-BE49-F238E27FC236}">
                    <a16:creationId xmlns:a16="http://schemas.microsoft.com/office/drawing/2014/main" id="{1F076E7D-4C5F-48C8-B2DF-8D23FB85AFA2}"/>
                  </a:ext>
                </a:extLst>
              </p:cNvPr>
              <p:cNvPicPr>
                <a:picLocks noChangeAspect="1" noChangeArrowheads="1"/>
              </p:cNvPicPr>
              <p:nvPr/>
            </p:nvPicPr>
            <p:blipFill>
              <a:blip r:embed="rId8"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7148210" y="2627325"/>
                <a:ext cx="436860" cy="4368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4ED9B862-744D-47D3-9B90-33244B19A60B}"/>
              </a:ext>
            </a:extLst>
          </p:cNvPr>
          <p:cNvGrpSpPr/>
          <p:nvPr/>
        </p:nvGrpSpPr>
        <p:grpSpPr>
          <a:xfrm>
            <a:off x="5997969" y="5502501"/>
            <a:ext cx="5772158" cy="593936"/>
            <a:chOff x="6118225" y="5612638"/>
            <a:chExt cx="5888737" cy="605932"/>
          </a:xfrm>
        </p:grpSpPr>
        <p:grpSp>
          <p:nvGrpSpPr>
            <p:cNvPr id="54" name="Group 53">
              <a:extLst>
                <a:ext uri="{FF2B5EF4-FFF2-40B4-BE49-F238E27FC236}">
                  <a16:creationId xmlns:a16="http://schemas.microsoft.com/office/drawing/2014/main" id="{0DB5DF6D-631D-4457-BFCE-D8D176441E83}"/>
                </a:ext>
              </a:extLst>
            </p:cNvPr>
            <p:cNvGrpSpPr/>
            <p:nvPr/>
          </p:nvGrpSpPr>
          <p:grpSpPr>
            <a:xfrm>
              <a:off x="6118225" y="5612638"/>
              <a:ext cx="5888737" cy="389837"/>
              <a:chOff x="6118225" y="5853641"/>
              <a:chExt cx="5888737" cy="273484"/>
            </a:xfrm>
          </p:grpSpPr>
          <p:cxnSp>
            <p:nvCxnSpPr>
              <p:cNvPr id="48" name="Straight Connector 47">
                <a:extLst>
                  <a:ext uri="{FF2B5EF4-FFF2-40B4-BE49-F238E27FC236}">
                    <a16:creationId xmlns:a16="http://schemas.microsoft.com/office/drawing/2014/main" id="{3BF270A1-A28B-47E8-A3F5-21AC744C63D0}"/>
                  </a:ext>
                </a:extLst>
              </p:cNvPr>
              <p:cNvCxnSpPr/>
              <p:nvPr/>
            </p:nvCxnSpPr>
            <p:spPr>
              <a:xfrm>
                <a:off x="6118226" y="6127125"/>
                <a:ext cx="5888736" cy="0"/>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50BA2-D69F-43BD-B8F5-3031B36D8009}"/>
                  </a:ext>
                </a:extLst>
              </p:cNvPr>
              <p:cNvCxnSpPr/>
              <p:nvPr/>
            </p:nvCxnSpPr>
            <p:spPr>
              <a:xfrm flipV="1">
                <a:off x="6118225" y="5853641"/>
                <a:ext cx="0" cy="272561"/>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22160DF-5C18-41BC-9DA5-E57EA3D92A92}"/>
                  </a:ext>
                </a:extLst>
              </p:cNvPr>
              <p:cNvCxnSpPr/>
              <p:nvPr/>
            </p:nvCxnSpPr>
            <p:spPr>
              <a:xfrm flipV="1">
                <a:off x="12006962" y="5853641"/>
                <a:ext cx="0" cy="272561"/>
              </a:xfrm>
              <a:prstGeom prst="line">
                <a:avLst/>
              </a:prstGeom>
              <a:ln w="190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17494D0-0707-4760-B3DA-D27A842842E6}"/>
                </a:ext>
              </a:extLst>
            </p:cNvPr>
            <p:cNvSpPr txBox="1"/>
            <p:nvPr/>
          </p:nvSpPr>
          <p:spPr>
            <a:xfrm>
              <a:off x="7585070" y="5784569"/>
              <a:ext cx="3044830" cy="434001"/>
            </a:xfrm>
            <a:prstGeom prst="rect">
              <a:avLst/>
            </a:prstGeom>
            <a:solidFill>
              <a:schemeClr val="bg1"/>
            </a:solidFill>
          </p:spPr>
          <p:txBody>
            <a:bodyPr wrap="square" lIns="89630" tIns="89630" rIns="89630" bIns="8963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w="3175">
                    <a:noFill/>
                  </a:ln>
                  <a:solidFill>
                    <a:srgbClr val="3C3C41"/>
                  </a:solidFill>
                  <a:effectLst/>
                  <a:uLnTx/>
                  <a:uFillTx/>
                  <a:latin typeface="Segoe UI Semibold"/>
                  <a:ea typeface="+mn-ea"/>
                  <a:cs typeface="Segoe UI" pitchFamily="34" charset="0"/>
                </a:rPr>
                <a:t>Cloud workload protection</a:t>
              </a:r>
            </a:p>
          </p:txBody>
        </p:sp>
      </p:grpSp>
      <p:grpSp>
        <p:nvGrpSpPr>
          <p:cNvPr id="3" name="Graphic 60">
            <a:extLst>
              <a:ext uri="{FF2B5EF4-FFF2-40B4-BE49-F238E27FC236}">
                <a16:creationId xmlns:a16="http://schemas.microsoft.com/office/drawing/2014/main" id="{1039DC5D-35E3-4FCF-8E04-96BD64330269}"/>
              </a:ext>
            </a:extLst>
          </p:cNvPr>
          <p:cNvGrpSpPr/>
          <p:nvPr/>
        </p:nvGrpSpPr>
        <p:grpSpPr>
          <a:xfrm>
            <a:off x="8522088" y="4316663"/>
            <a:ext cx="640769" cy="640768"/>
            <a:chOff x="8693323" y="4402852"/>
            <a:chExt cx="653711" cy="653710"/>
          </a:xfrm>
        </p:grpSpPr>
        <p:sp>
          <p:nvSpPr>
            <p:cNvPr id="4" name="Freeform: Shape 3">
              <a:extLst>
                <a:ext uri="{FF2B5EF4-FFF2-40B4-BE49-F238E27FC236}">
                  <a16:creationId xmlns:a16="http://schemas.microsoft.com/office/drawing/2014/main" id="{20C2495E-BAAF-4F14-BA14-4B6FF593E097}"/>
                </a:ext>
              </a:extLst>
            </p:cNvPr>
            <p:cNvSpPr/>
            <p:nvPr/>
          </p:nvSpPr>
          <p:spPr>
            <a:xfrm>
              <a:off x="8784842" y="4402852"/>
              <a:ext cx="479222" cy="653723"/>
            </a:xfrm>
            <a:custGeom>
              <a:avLst/>
              <a:gdLst>
                <a:gd name="connsiteX0" fmla="*/ 407720 w 479222"/>
                <a:gd name="connsiteY0" fmla="*/ 77922 h 653723"/>
                <a:gd name="connsiteX1" fmla="*/ 407720 w 479222"/>
                <a:gd name="connsiteY1" fmla="*/ 77922 h 653723"/>
                <a:gd name="connsiteX2" fmla="*/ 239598 w 479222"/>
                <a:gd name="connsiteY2" fmla="*/ 0 h 653723"/>
                <a:gd name="connsiteX3" fmla="*/ 0 w 479222"/>
                <a:gd name="connsiteY3" fmla="*/ 81609 h 653723"/>
                <a:gd name="connsiteX4" fmla="*/ 0 w 479222"/>
                <a:gd name="connsiteY4" fmla="*/ 416453 h 653723"/>
                <a:gd name="connsiteX5" fmla="*/ 53657 w 479222"/>
                <a:gd name="connsiteY5" fmla="*/ 528002 h 653723"/>
                <a:gd name="connsiteX6" fmla="*/ 53657 w 479222"/>
                <a:gd name="connsiteY6" fmla="*/ 528002 h 653723"/>
                <a:gd name="connsiteX7" fmla="*/ 239611 w 479222"/>
                <a:gd name="connsiteY7" fmla="*/ 653723 h 653723"/>
                <a:gd name="connsiteX8" fmla="*/ 479222 w 479222"/>
                <a:gd name="connsiteY8" fmla="*/ 416439 h 653723"/>
                <a:gd name="connsiteX9" fmla="*/ 479222 w 479222"/>
                <a:gd name="connsiteY9" fmla="*/ 81609 h 653723"/>
                <a:gd name="connsiteX10" fmla="*/ 407720 w 479222"/>
                <a:gd name="connsiteY10" fmla="*/ 77922 h 6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9222" h="653723">
                  <a:moveTo>
                    <a:pt x="407720" y="77922"/>
                  </a:moveTo>
                  <a:lnTo>
                    <a:pt x="407720" y="77922"/>
                  </a:lnTo>
                  <a:cubicBezTo>
                    <a:pt x="263694" y="62037"/>
                    <a:pt x="239598" y="0"/>
                    <a:pt x="239598" y="0"/>
                  </a:cubicBezTo>
                  <a:cubicBezTo>
                    <a:pt x="239598" y="0"/>
                    <a:pt x="207187" y="81609"/>
                    <a:pt x="0" y="81609"/>
                  </a:cubicBezTo>
                  <a:lnTo>
                    <a:pt x="0" y="416453"/>
                  </a:lnTo>
                  <a:cubicBezTo>
                    <a:pt x="0" y="456943"/>
                    <a:pt x="22501" y="494858"/>
                    <a:pt x="53657" y="528002"/>
                  </a:cubicBezTo>
                  <a:lnTo>
                    <a:pt x="53657" y="528002"/>
                  </a:lnTo>
                  <a:cubicBezTo>
                    <a:pt x="124284" y="603152"/>
                    <a:pt x="239611" y="653723"/>
                    <a:pt x="239611" y="653723"/>
                  </a:cubicBezTo>
                  <a:cubicBezTo>
                    <a:pt x="239611" y="653723"/>
                    <a:pt x="479222" y="548750"/>
                    <a:pt x="479222" y="416439"/>
                  </a:cubicBezTo>
                  <a:lnTo>
                    <a:pt x="479222" y="81609"/>
                  </a:lnTo>
                  <a:cubicBezTo>
                    <a:pt x="452577" y="81609"/>
                    <a:pt x="428874" y="80263"/>
                    <a:pt x="407720" y="77922"/>
                  </a:cubicBezTo>
                  <a:close/>
                </a:path>
              </a:pathLst>
            </a:custGeom>
            <a:solidFill>
              <a:schemeClr val="bg2"/>
            </a:solidFill>
            <a:ln w="12954"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CE21748-A3B0-4DFF-8623-118DEB7093F3}"/>
                </a:ext>
              </a:extLst>
            </p:cNvPr>
            <p:cNvSpPr/>
            <p:nvPr/>
          </p:nvSpPr>
          <p:spPr>
            <a:xfrm>
              <a:off x="8784842" y="4402852"/>
              <a:ext cx="407719" cy="528001"/>
            </a:xfrm>
            <a:custGeom>
              <a:avLst/>
              <a:gdLst>
                <a:gd name="connsiteX0" fmla="*/ 298877 w 407719"/>
                <a:gd name="connsiteY0" fmla="*/ 216286 h 528001"/>
                <a:gd name="connsiteX1" fmla="*/ 407720 w 407719"/>
                <a:gd name="connsiteY1" fmla="*/ 77922 h 528001"/>
                <a:gd name="connsiteX2" fmla="*/ 239598 w 407719"/>
                <a:gd name="connsiteY2" fmla="*/ 0 h 528001"/>
                <a:gd name="connsiteX3" fmla="*/ 0 w 407719"/>
                <a:gd name="connsiteY3" fmla="*/ 81609 h 528001"/>
                <a:gd name="connsiteX4" fmla="*/ 0 w 407719"/>
                <a:gd name="connsiteY4" fmla="*/ 416453 h 528001"/>
                <a:gd name="connsiteX5" fmla="*/ 53657 w 407719"/>
                <a:gd name="connsiteY5" fmla="*/ 528002 h 528001"/>
                <a:gd name="connsiteX6" fmla="*/ 134115 w 407719"/>
                <a:gd name="connsiteY6" fmla="*/ 425735 h 528001"/>
                <a:gd name="connsiteX7" fmla="*/ 298877 w 407719"/>
                <a:gd name="connsiteY7" fmla="*/ 216286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719" h="528001">
                  <a:moveTo>
                    <a:pt x="298877" y="216286"/>
                  </a:moveTo>
                  <a:lnTo>
                    <a:pt x="407720" y="77922"/>
                  </a:lnTo>
                  <a:cubicBezTo>
                    <a:pt x="263694" y="62037"/>
                    <a:pt x="239598" y="0"/>
                    <a:pt x="239598" y="0"/>
                  </a:cubicBezTo>
                  <a:cubicBezTo>
                    <a:pt x="239598" y="0"/>
                    <a:pt x="207187" y="81609"/>
                    <a:pt x="0" y="81609"/>
                  </a:cubicBezTo>
                  <a:lnTo>
                    <a:pt x="0" y="416453"/>
                  </a:lnTo>
                  <a:cubicBezTo>
                    <a:pt x="0" y="456943"/>
                    <a:pt x="22501" y="494858"/>
                    <a:pt x="53657" y="528002"/>
                  </a:cubicBezTo>
                  <a:lnTo>
                    <a:pt x="134115" y="425735"/>
                  </a:lnTo>
                  <a:lnTo>
                    <a:pt x="298877" y="216286"/>
                  </a:lnTo>
                  <a:close/>
                </a:path>
              </a:pathLst>
            </a:custGeom>
            <a:solidFill>
              <a:schemeClr val="bg2">
                <a:alpha val="40000"/>
              </a:schemeClr>
            </a:solidFill>
            <a:ln w="12954"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2FED4BC2-E12E-45F1-9B58-C1E75AE1A6A4}"/>
                </a:ext>
              </a:extLst>
            </p:cNvPr>
            <p:cNvSpPr/>
            <p:nvPr/>
          </p:nvSpPr>
          <p:spPr>
            <a:xfrm>
              <a:off x="8918957" y="4590832"/>
              <a:ext cx="210991" cy="275551"/>
            </a:xfrm>
            <a:custGeom>
              <a:avLst/>
              <a:gdLst>
                <a:gd name="connsiteX0" fmla="*/ 200519 w 210991"/>
                <a:gd name="connsiteY0" fmla="*/ 131814 h 275551"/>
                <a:gd name="connsiteX1" fmla="*/ 186582 w 210991"/>
                <a:gd name="connsiteY1" fmla="*/ 131814 h 275551"/>
                <a:gd name="connsiteX2" fmla="*/ 186582 w 210991"/>
                <a:gd name="connsiteY2" fmla="*/ 85375 h 275551"/>
                <a:gd name="connsiteX3" fmla="*/ 164761 w 210991"/>
                <a:gd name="connsiteY3" fmla="*/ 27194 h 275551"/>
                <a:gd name="connsiteX4" fmla="*/ 164761 w 210991"/>
                <a:gd name="connsiteY4" fmla="*/ 27194 h 275551"/>
                <a:gd name="connsiteX5" fmla="*/ 163297 w 210991"/>
                <a:gd name="connsiteY5" fmla="*/ 25455 h 275551"/>
                <a:gd name="connsiteX6" fmla="*/ 105483 w 210991"/>
                <a:gd name="connsiteY6" fmla="*/ 0 h 275551"/>
                <a:gd name="connsiteX7" fmla="*/ 47708 w 210991"/>
                <a:gd name="connsiteY7" fmla="*/ 25455 h 275551"/>
                <a:gd name="connsiteX8" fmla="*/ 24397 w 210991"/>
                <a:gd name="connsiteY8" fmla="*/ 85361 h 275551"/>
                <a:gd name="connsiteX9" fmla="*/ 24397 w 210991"/>
                <a:gd name="connsiteY9" fmla="*/ 131814 h 275551"/>
                <a:gd name="connsiteX10" fmla="*/ 10472 w 210991"/>
                <a:gd name="connsiteY10" fmla="*/ 131814 h 275551"/>
                <a:gd name="connsiteX11" fmla="*/ 0 w 210991"/>
                <a:gd name="connsiteY11" fmla="*/ 142287 h 275551"/>
                <a:gd name="connsiteX12" fmla="*/ 0 w 210991"/>
                <a:gd name="connsiteY12" fmla="*/ 236643 h 275551"/>
                <a:gd name="connsiteX13" fmla="*/ 0 w 210991"/>
                <a:gd name="connsiteY13" fmla="*/ 236656 h 275551"/>
                <a:gd name="connsiteX14" fmla="*/ 0 w 210991"/>
                <a:gd name="connsiteY14" fmla="*/ 265079 h 275551"/>
                <a:gd name="connsiteX15" fmla="*/ 10472 w 210991"/>
                <a:gd name="connsiteY15" fmla="*/ 275552 h 275551"/>
                <a:gd name="connsiteX16" fmla="*/ 200519 w 210991"/>
                <a:gd name="connsiteY16" fmla="*/ 275552 h 275551"/>
                <a:gd name="connsiteX17" fmla="*/ 210992 w 210991"/>
                <a:gd name="connsiteY17" fmla="*/ 265079 h 275551"/>
                <a:gd name="connsiteX18" fmla="*/ 210992 w 210991"/>
                <a:gd name="connsiteY18" fmla="*/ 142300 h 275551"/>
                <a:gd name="connsiteX19" fmla="*/ 200519 w 210991"/>
                <a:gd name="connsiteY19" fmla="*/ 131814 h 275551"/>
                <a:gd name="connsiteX20" fmla="*/ 148079 w 210991"/>
                <a:gd name="connsiteY20" fmla="*/ 131827 h 275551"/>
                <a:gd name="connsiteX21" fmla="*/ 82446 w 210991"/>
                <a:gd name="connsiteY21" fmla="*/ 131827 h 275551"/>
                <a:gd name="connsiteX22" fmla="*/ 82459 w 210991"/>
                <a:gd name="connsiteY22" fmla="*/ 131814 h 275551"/>
                <a:gd name="connsiteX23" fmla="*/ 62913 w 210991"/>
                <a:gd name="connsiteY23" fmla="*/ 131814 h 275551"/>
                <a:gd name="connsiteX24" fmla="*/ 62913 w 210991"/>
                <a:gd name="connsiteY24" fmla="*/ 85375 h 275551"/>
                <a:gd name="connsiteX25" fmla="*/ 75830 w 210991"/>
                <a:gd name="connsiteY25" fmla="*/ 51774 h 275551"/>
                <a:gd name="connsiteX26" fmla="*/ 105483 w 210991"/>
                <a:gd name="connsiteY26" fmla="*/ 38530 h 275551"/>
                <a:gd name="connsiteX27" fmla="*/ 135161 w 210991"/>
                <a:gd name="connsiteY27" fmla="*/ 51774 h 275551"/>
                <a:gd name="connsiteX28" fmla="*/ 140247 w 210991"/>
                <a:gd name="connsiteY28" fmla="*/ 58363 h 275551"/>
                <a:gd name="connsiteX29" fmla="*/ 140234 w 210991"/>
                <a:gd name="connsiteY29" fmla="*/ 58376 h 275551"/>
                <a:gd name="connsiteX30" fmla="*/ 148079 w 210991"/>
                <a:gd name="connsiteY30" fmla="*/ 85361 h 275551"/>
                <a:gd name="connsiteX31" fmla="*/ 148079 w 210991"/>
                <a:gd name="connsiteY31" fmla="*/ 131827 h 27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991" h="275551">
                  <a:moveTo>
                    <a:pt x="200519" y="131814"/>
                  </a:moveTo>
                  <a:lnTo>
                    <a:pt x="186582" y="131814"/>
                  </a:lnTo>
                  <a:lnTo>
                    <a:pt x="186582" y="85375"/>
                  </a:lnTo>
                  <a:cubicBezTo>
                    <a:pt x="186582" y="63031"/>
                    <a:pt x="178359" y="42543"/>
                    <a:pt x="164761" y="27194"/>
                  </a:cubicBezTo>
                  <a:lnTo>
                    <a:pt x="164761" y="27194"/>
                  </a:lnTo>
                  <a:cubicBezTo>
                    <a:pt x="164251" y="26632"/>
                    <a:pt x="163794" y="26018"/>
                    <a:pt x="163297" y="25455"/>
                  </a:cubicBezTo>
                  <a:cubicBezTo>
                    <a:pt x="148824" y="9949"/>
                    <a:pt x="128219" y="-13"/>
                    <a:pt x="105483" y="0"/>
                  </a:cubicBezTo>
                  <a:cubicBezTo>
                    <a:pt x="82786" y="-13"/>
                    <a:pt x="62181" y="9949"/>
                    <a:pt x="47708" y="25455"/>
                  </a:cubicBezTo>
                  <a:cubicBezTo>
                    <a:pt x="33195" y="40975"/>
                    <a:pt x="24397" y="62207"/>
                    <a:pt x="24397" y="85361"/>
                  </a:cubicBezTo>
                  <a:lnTo>
                    <a:pt x="24397" y="131814"/>
                  </a:lnTo>
                  <a:lnTo>
                    <a:pt x="10472" y="131814"/>
                  </a:lnTo>
                  <a:cubicBezTo>
                    <a:pt x="4681" y="131814"/>
                    <a:pt x="0" y="136508"/>
                    <a:pt x="0" y="142287"/>
                  </a:cubicBezTo>
                  <a:lnTo>
                    <a:pt x="0" y="236643"/>
                  </a:lnTo>
                  <a:lnTo>
                    <a:pt x="0" y="236656"/>
                  </a:lnTo>
                  <a:lnTo>
                    <a:pt x="0" y="265079"/>
                  </a:lnTo>
                  <a:cubicBezTo>
                    <a:pt x="0" y="270858"/>
                    <a:pt x="4694" y="275552"/>
                    <a:pt x="10472" y="275552"/>
                  </a:cubicBezTo>
                  <a:lnTo>
                    <a:pt x="200519" y="275552"/>
                  </a:lnTo>
                  <a:cubicBezTo>
                    <a:pt x="206298" y="275552"/>
                    <a:pt x="210992" y="270858"/>
                    <a:pt x="210992" y="265079"/>
                  </a:cubicBezTo>
                  <a:lnTo>
                    <a:pt x="210992" y="142300"/>
                  </a:lnTo>
                  <a:cubicBezTo>
                    <a:pt x="210992" y="136495"/>
                    <a:pt x="206298" y="131814"/>
                    <a:pt x="200519" y="131814"/>
                  </a:cubicBezTo>
                  <a:close/>
                  <a:moveTo>
                    <a:pt x="148079" y="131827"/>
                  </a:moveTo>
                  <a:lnTo>
                    <a:pt x="82446" y="131827"/>
                  </a:lnTo>
                  <a:lnTo>
                    <a:pt x="82459" y="131814"/>
                  </a:lnTo>
                  <a:lnTo>
                    <a:pt x="62913" y="131814"/>
                  </a:lnTo>
                  <a:lnTo>
                    <a:pt x="62913" y="85375"/>
                  </a:lnTo>
                  <a:cubicBezTo>
                    <a:pt x="62913" y="72013"/>
                    <a:pt x="67960" y="60181"/>
                    <a:pt x="75830" y="51774"/>
                  </a:cubicBezTo>
                  <a:cubicBezTo>
                    <a:pt x="83740" y="43367"/>
                    <a:pt x="94069" y="38530"/>
                    <a:pt x="105483" y="38530"/>
                  </a:cubicBezTo>
                  <a:cubicBezTo>
                    <a:pt x="116910" y="38530"/>
                    <a:pt x="127251" y="43367"/>
                    <a:pt x="135161" y="51774"/>
                  </a:cubicBezTo>
                  <a:cubicBezTo>
                    <a:pt x="137031" y="53774"/>
                    <a:pt x="138704" y="55997"/>
                    <a:pt x="140247" y="58363"/>
                  </a:cubicBezTo>
                  <a:lnTo>
                    <a:pt x="140234" y="58376"/>
                  </a:lnTo>
                  <a:cubicBezTo>
                    <a:pt x="145111" y="65946"/>
                    <a:pt x="148079" y="75216"/>
                    <a:pt x="148079" y="85361"/>
                  </a:cubicBezTo>
                  <a:lnTo>
                    <a:pt x="148079" y="131827"/>
                  </a:lnTo>
                  <a:close/>
                </a:path>
              </a:pathLst>
            </a:custGeom>
            <a:solidFill>
              <a:srgbClr val="0070C0"/>
            </a:solidFill>
            <a:ln w="12954"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62" name="Graphic 61">
            <a:extLst>
              <a:ext uri="{FF2B5EF4-FFF2-40B4-BE49-F238E27FC236}">
                <a16:creationId xmlns:a16="http://schemas.microsoft.com/office/drawing/2014/main" id="{80AC7066-C0A1-4E97-B1BA-CB8C632543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8848" y="1996309"/>
            <a:ext cx="342847" cy="316305"/>
          </a:xfrm>
          <a:prstGeom prst="rect">
            <a:avLst/>
          </a:prstGeom>
        </p:spPr>
      </p:pic>
      <p:grpSp>
        <p:nvGrpSpPr>
          <p:cNvPr id="63" name="Group 62">
            <a:extLst>
              <a:ext uri="{FF2B5EF4-FFF2-40B4-BE49-F238E27FC236}">
                <a16:creationId xmlns:a16="http://schemas.microsoft.com/office/drawing/2014/main" id="{DC3FE336-4A5E-49E5-A622-DE0EEE52ABB2}"/>
              </a:ext>
            </a:extLst>
          </p:cNvPr>
          <p:cNvGrpSpPr/>
          <p:nvPr/>
        </p:nvGrpSpPr>
        <p:grpSpPr>
          <a:xfrm>
            <a:off x="7585031" y="1996309"/>
            <a:ext cx="174247" cy="341289"/>
            <a:chOff x="7186708" y="3056178"/>
            <a:chExt cx="349233" cy="698464"/>
          </a:xfrm>
        </p:grpSpPr>
        <p:sp>
          <p:nvSpPr>
            <p:cNvPr id="64" name="Rectangle 5">
              <a:extLst>
                <a:ext uri="{FF2B5EF4-FFF2-40B4-BE49-F238E27FC236}">
                  <a16:creationId xmlns:a16="http://schemas.microsoft.com/office/drawing/2014/main" id="{87676E63-8BD8-4372-865B-3BDB8F79B3CC}"/>
                </a:ext>
              </a:extLst>
            </p:cNvPr>
            <p:cNvSpPr>
              <a:spLocks noChangeArrowheads="1"/>
            </p:cNvSpPr>
            <p:nvPr/>
          </p:nvSpPr>
          <p:spPr bwMode="auto">
            <a:xfrm>
              <a:off x="7186708" y="3056178"/>
              <a:ext cx="349233" cy="6984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41" tIns="52721" rIns="105441" bIns="52721" numCol="1" anchor="t" anchorCtr="0" compatLnSpc="1">
              <a:prstTxWarp prst="textNoShape">
                <a:avLst/>
              </a:prstTxWarp>
            </a:bodyPr>
            <a:lstStyle/>
            <a:p>
              <a:pPr marL="0" marR="0" lvl="0" indent="0" algn="l" defTabSz="1075456" rtl="0" eaLnBrk="1" fontAlgn="auto" latinLnBrk="0" hangingPunct="1">
                <a:lnSpc>
                  <a:spcPct val="100000"/>
                </a:lnSpc>
                <a:spcBef>
                  <a:spcPts val="0"/>
                </a:spcBef>
                <a:spcAft>
                  <a:spcPts val="0"/>
                </a:spcAft>
                <a:buClrTx/>
                <a:buSzTx/>
                <a:buFontTx/>
                <a:buNone/>
                <a:tabLst/>
                <a:defRPr/>
              </a:pPr>
              <a:endParaRPr kumimoji="0" lang="en-US" sz="2075"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6">
              <a:extLst>
                <a:ext uri="{FF2B5EF4-FFF2-40B4-BE49-F238E27FC236}">
                  <a16:creationId xmlns:a16="http://schemas.microsoft.com/office/drawing/2014/main" id="{F7D72226-D922-47D2-8DB4-2D31CFEC75CD}"/>
                </a:ext>
              </a:extLst>
            </p:cNvPr>
            <p:cNvSpPr>
              <a:spLocks noChangeArrowheads="1"/>
            </p:cNvSpPr>
            <p:nvPr/>
          </p:nvSpPr>
          <p:spPr bwMode="auto">
            <a:xfrm>
              <a:off x="7229662" y="3558550"/>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41" tIns="52721" rIns="105441" bIns="52721" numCol="1" anchor="t" anchorCtr="0" compatLnSpc="1">
              <a:prstTxWarp prst="textNoShape">
                <a:avLst/>
              </a:prstTxWarp>
            </a:bodyPr>
            <a:lstStyle/>
            <a:p>
              <a:pPr marL="0" marR="0" lvl="0" indent="0" algn="l" defTabSz="1075456" rtl="0" eaLnBrk="1" fontAlgn="auto" latinLnBrk="0" hangingPunct="1">
                <a:lnSpc>
                  <a:spcPct val="100000"/>
                </a:lnSpc>
                <a:spcBef>
                  <a:spcPts val="0"/>
                </a:spcBef>
                <a:spcAft>
                  <a:spcPts val="0"/>
                </a:spcAft>
                <a:buClrTx/>
                <a:buSzTx/>
                <a:buFontTx/>
                <a:buNone/>
                <a:tabLst/>
                <a:defRPr/>
              </a:pPr>
              <a:endParaRPr kumimoji="0" lang="en-US" sz="2075" b="0" i="0" u="none" strike="noStrike" kern="1200" cap="none" spc="0" normalizeH="0" baseline="0" noProof="0">
                <a:ln>
                  <a:noFill/>
                </a:ln>
                <a:solidFill>
                  <a:srgbClr val="3C3C41"/>
                </a:solidFill>
                <a:effectLst/>
                <a:uLnTx/>
                <a:uFillTx/>
                <a:latin typeface="Segoe UI"/>
                <a:ea typeface="+mn-ea"/>
                <a:cs typeface="+mn-cs"/>
              </a:endParaRPr>
            </a:p>
          </p:txBody>
        </p:sp>
        <p:sp>
          <p:nvSpPr>
            <p:cNvPr id="68" name="Rectangle 7">
              <a:extLst>
                <a:ext uri="{FF2B5EF4-FFF2-40B4-BE49-F238E27FC236}">
                  <a16:creationId xmlns:a16="http://schemas.microsoft.com/office/drawing/2014/main" id="{D5954EED-5273-437A-B61F-F571A2BEF97E}"/>
                </a:ext>
              </a:extLst>
            </p:cNvPr>
            <p:cNvSpPr>
              <a:spLocks noChangeArrowheads="1"/>
            </p:cNvSpPr>
            <p:nvPr/>
          </p:nvSpPr>
          <p:spPr bwMode="auto">
            <a:xfrm>
              <a:off x="7229662" y="3121543"/>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41" tIns="52721" rIns="105441" bIns="52721" numCol="1" anchor="t" anchorCtr="0" compatLnSpc="1">
              <a:prstTxWarp prst="textNoShape">
                <a:avLst/>
              </a:prstTxWarp>
            </a:bodyPr>
            <a:lstStyle/>
            <a:p>
              <a:pPr marL="0" marR="0" lvl="0" indent="0" algn="l" defTabSz="1075456" rtl="0" eaLnBrk="1" fontAlgn="auto" latinLnBrk="0" hangingPunct="1">
                <a:lnSpc>
                  <a:spcPct val="100000"/>
                </a:lnSpc>
                <a:spcBef>
                  <a:spcPts val="0"/>
                </a:spcBef>
                <a:spcAft>
                  <a:spcPts val="0"/>
                </a:spcAft>
                <a:buClrTx/>
                <a:buSzTx/>
                <a:buFontTx/>
                <a:buNone/>
                <a:tabLst/>
                <a:defRPr/>
              </a:pPr>
              <a:endParaRPr kumimoji="0" lang="en-US" sz="2075" b="0" i="0" u="none" strike="noStrike" kern="1200" cap="none" spc="0" normalizeH="0" baseline="0" noProof="0">
                <a:ln>
                  <a:noFill/>
                </a:ln>
                <a:solidFill>
                  <a:srgbClr val="3C3C41"/>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C357401A-D8C3-45A0-BDCD-A03D904ACE3F}"/>
                </a:ext>
              </a:extLst>
            </p:cNvPr>
            <p:cNvSpPr>
              <a:spLocks noChangeArrowheads="1"/>
            </p:cNvSpPr>
            <p:nvPr/>
          </p:nvSpPr>
          <p:spPr bwMode="auto">
            <a:xfrm>
              <a:off x="7229662" y="3646324"/>
              <a:ext cx="263326" cy="429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41" tIns="52721" rIns="105441" bIns="52721" numCol="1" anchor="t" anchorCtr="0" compatLnSpc="1">
              <a:prstTxWarp prst="textNoShape">
                <a:avLst/>
              </a:prstTxWarp>
            </a:bodyPr>
            <a:lstStyle/>
            <a:p>
              <a:pPr marL="0" marR="0" lvl="0" indent="0" algn="l" defTabSz="1075456" rtl="0" eaLnBrk="1" fontAlgn="auto" latinLnBrk="0" hangingPunct="1">
                <a:lnSpc>
                  <a:spcPct val="100000"/>
                </a:lnSpc>
                <a:spcBef>
                  <a:spcPts val="0"/>
                </a:spcBef>
                <a:spcAft>
                  <a:spcPts val="0"/>
                </a:spcAft>
                <a:buClrTx/>
                <a:buSzTx/>
                <a:buFontTx/>
                <a:buNone/>
                <a:tabLst/>
                <a:defRPr/>
              </a:pPr>
              <a:endParaRPr kumimoji="0" lang="en-US" sz="2075"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70" name="Graphic 69">
            <a:extLst>
              <a:ext uri="{FF2B5EF4-FFF2-40B4-BE49-F238E27FC236}">
                <a16:creationId xmlns:a16="http://schemas.microsoft.com/office/drawing/2014/main" id="{D0549ECE-3320-4A38-90D8-B13DB103D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85659" y="2060511"/>
            <a:ext cx="398249" cy="398249"/>
          </a:xfrm>
          <a:prstGeom prst="rect">
            <a:avLst/>
          </a:prstGeom>
        </p:spPr>
      </p:pic>
      <p:pic>
        <p:nvPicPr>
          <p:cNvPr id="76" name="Picture 75">
            <a:extLst>
              <a:ext uri="{FF2B5EF4-FFF2-40B4-BE49-F238E27FC236}">
                <a16:creationId xmlns:a16="http://schemas.microsoft.com/office/drawing/2014/main" id="{D9AFBFED-BF92-4A2C-832B-0F0B3C4E9826}"/>
              </a:ext>
            </a:extLst>
          </p:cNvPr>
          <p:cNvPicPr>
            <a:picLocks noChangeAspect="1"/>
          </p:cNvPicPr>
          <p:nvPr/>
        </p:nvPicPr>
        <p:blipFill rotWithShape="1">
          <a:blip r:embed="rId3"/>
          <a:srcRect l="17733" t="20174" r="14916" b="20174"/>
          <a:stretch/>
        </p:blipFill>
        <p:spPr>
          <a:xfrm>
            <a:off x="458816" y="5542609"/>
            <a:ext cx="327530" cy="290089"/>
          </a:xfrm>
          <a:prstGeom prst="rect">
            <a:avLst/>
          </a:prstGeom>
        </p:spPr>
      </p:pic>
    </p:spTree>
    <p:extLst>
      <p:ext uri="{BB962C8B-B14F-4D97-AF65-F5344CB8AC3E}">
        <p14:creationId xmlns:p14="http://schemas.microsoft.com/office/powerpoint/2010/main" val="198226863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9F419E-3497-4D4A-A05E-62AA42548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d1f81f6-e953-47ea-988e-33ed651c58e6"/>
    <ds:schemaRef ds:uri="5a4b3278-325d-441a-b38f-6f1926bc734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44</TotalTime>
  <Words>2422</Words>
  <Application>Microsoft Office PowerPoint</Application>
  <PresentationFormat>Widescreen</PresentationFormat>
  <Paragraphs>494</Paragraphs>
  <Slides>35</Slides>
  <Notes>23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35</vt:i4>
      </vt:variant>
    </vt:vector>
  </HeadingPairs>
  <TitlesOfParts>
    <vt:vector size="47" baseType="lpstr">
      <vt:lpstr>Arial</vt:lpstr>
      <vt:lpstr>Calibri</vt:lpstr>
      <vt:lpstr>Consolas</vt:lpstr>
      <vt:lpstr>Segoe UI</vt:lpstr>
      <vt:lpstr>Segoe UI Semibold</vt:lpstr>
      <vt:lpstr>Segoe UI Semilight</vt:lpstr>
      <vt:lpstr>Wingdings</vt:lpstr>
      <vt:lpstr>White Template</vt:lpstr>
      <vt:lpstr>Light Gray Template</vt:lpstr>
      <vt:lpstr>Black Template</vt:lpstr>
      <vt:lpstr>1_White Template</vt:lpstr>
      <vt:lpstr>Dynamics 365</vt:lpstr>
      <vt:lpstr>Protect your cloud workload from  threats using Azure Security Center </vt:lpstr>
      <vt:lpstr>PowerPoint Presentation</vt:lpstr>
      <vt:lpstr>Intelligent security</vt:lpstr>
      <vt:lpstr>Threat actors leverage a variety of exposures to breach</vt:lpstr>
      <vt:lpstr>PowerPoint Presentation</vt:lpstr>
      <vt:lpstr>Common threats we see in the wild</vt:lpstr>
      <vt:lpstr>PowerPoint Presentation</vt:lpstr>
      <vt:lpstr>Azure security center</vt:lpstr>
      <vt:lpstr>Protect your workloads from threats Use industry’s most extensive threat intelligence to gain deep insights</vt:lpstr>
      <vt:lpstr>PowerPoint Presentation</vt:lpstr>
      <vt:lpstr>Protect Linux and Windows VMs from threats</vt:lpstr>
      <vt:lpstr>Announcing built-in vulnerability assessment for VMs</vt:lpstr>
      <vt:lpstr>Protect hybrid datacenters and multi-cloud with Azure security center</vt:lpstr>
      <vt:lpstr>Cloud workload protection for hybrid VMs and servers</vt:lpstr>
      <vt:lpstr>Server &amp; VM threat protection with Azure Security Center</vt:lpstr>
      <vt:lpstr>Protect cloud-native workloads from threats</vt:lpstr>
      <vt:lpstr>PowerPoint Presentation</vt:lpstr>
      <vt:lpstr>PowerPoint Presentation</vt:lpstr>
      <vt:lpstr>PowerPoint Presentation</vt:lpstr>
      <vt:lpstr>Protect data services from threats</vt:lpstr>
      <vt:lpstr>New advanced protection capabilities for data services Now in preview</vt:lpstr>
      <vt:lpstr>Detections of the common cloud threats</vt:lpstr>
      <vt:lpstr>PowerPoint Presentation</vt:lpstr>
      <vt:lpstr>Azure security center enterprise integrations</vt:lpstr>
      <vt:lpstr>PowerPoint Presentation</vt:lpstr>
      <vt:lpstr>Threat protection for cloud at scale:  Export assessments and alerts for security roles</vt:lpstr>
      <vt:lpstr>Automate workflows with ASC</vt:lpstr>
      <vt:lpstr>Protect your workloads against threats: a go-do list</vt:lpstr>
      <vt:lpstr>Azure security center Ignite 2019 announcements </vt:lpstr>
      <vt:lpstr>Azure security center sessions at Ignite</vt:lpstr>
      <vt:lpstr>Thank you!</vt:lpstr>
      <vt:lpstr>Please evaluate this session Your feedback is important to us!</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Abbas Kudrati</cp:lastModifiedBy>
  <cp:revision>2</cp:revision>
  <dcterms:created xsi:type="dcterms:W3CDTF">2019-11-04T19:34:41Z</dcterms:created>
  <dcterms:modified xsi:type="dcterms:W3CDTF">2020-02-09T11:47:25Z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